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48" r:id="rId1"/>
  </p:sldMasterIdLst>
  <p:notesMasterIdLst>
    <p:notesMasterId r:id="rId34"/>
  </p:notesMasterIdLst>
  <p:handoutMasterIdLst>
    <p:handoutMasterId r:id="rId35"/>
  </p:handoutMasterIdLst>
  <p:sldIdLst>
    <p:sldId id="256" r:id="rId2"/>
    <p:sldId id="312" r:id="rId3"/>
    <p:sldId id="321" r:id="rId4"/>
    <p:sldId id="291" r:id="rId5"/>
    <p:sldId id="258" r:id="rId6"/>
    <p:sldId id="306" r:id="rId7"/>
    <p:sldId id="310" r:id="rId8"/>
    <p:sldId id="292" r:id="rId9"/>
    <p:sldId id="305" r:id="rId10"/>
    <p:sldId id="309" r:id="rId11"/>
    <p:sldId id="280" r:id="rId12"/>
    <p:sldId id="257" r:id="rId13"/>
    <p:sldId id="281" r:id="rId14"/>
    <p:sldId id="314" r:id="rId15"/>
    <p:sldId id="282" r:id="rId16"/>
    <p:sldId id="322" r:id="rId17"/>
    <p:sldId id="259" r:id="rId18"/>
    <p:sldId id="264" r:id="rId19"/>
    <p:sldId id="319" r:id="rId20"/>
    <p:sldId id="318" r:id="rId21"/>
    <p:sldId id="308" r:id="rId22"/>
    <p:sldId id="320" r:id="rId23"/>
    <p:sldId id="266" r:id="rId24"/>
    <p:sldId id="267" r:id="rId25"/>
    <p:sldId id="273" r:id="rId26"/>
    <p:sldId id="311" r:id="rId27"/>
    <p:sldId id="313" r:id="rId28"/>
    <p:sldId id="315" r:id="rId29"/>
    <p:sldId id="270" r:id="rId30"/>
    <p:sldId id="317" r:id="rId31"/>
    <p:sldId id="323" r:id="rId32"/>
    <p:sldId id="289" r:id="rId33"/>
  </p:sldIdLst>
  <p:sldSz cx="9144000" cy="6858000" type="screen4x3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441" autoAdjust="0"/>
    <p:restoredTop sz="95682" autoAdjust="0"/>
  </p:normalViewPr>
  <p:slideViewPr>
    <p:cSldViewPr>
      <p:cViewPr varScale="1">
        <p:scale>
          <a:sx n="128" d="100"/>
          <a:sy n="128" d="100"/>
        </p:scale>
        <p:origin x="-1290" y="-90"/>
      </p:cViewPr>
      <p:guideLst>
        <p:guide orient="horz" pos="4020"/>
        <p:guide orient="horz" pos="890"/>
        <p:guide orient="horz" pos="1434"/>
        <p:guide pos="884"/>
        <p:guide pos="5465"/>
        <p:guide pos="2971"/>
        <p:guide pos="278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59" d="100"/>
          <a:sy n="59" d="100"/>
        </p:scale>
        <p:origin x="-2556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nl-NL" dirty="0" smtClean="0"/>
              <a:t>Titel van de presentatie</a:t>
            </a:r>
            <a:endParaRPr lang="nl-NL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EEFA4B-77C2-481A-ABD0-DB23CAD51848}" type="datetime8">
              <a:rPr lang="nl-NL" smtClean="0"/>
              <a:pPr/>
              <a:t>5-4-2013 7:16</a:t>
            </a:fld>
            <a:endParaRPr lang="nl-NL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67C337-BE69-40D5-A2C3-B572D8434EAF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142793701"/>
      </p:ext>
    </p:extLst>
  </p:cSld>
  <p:clrMap bg1="lt1" tx1="dk1" bg2="lt2" tx2="dk2" accent1="accent1" accent2="accent2" accent3="accent3" accent4="accent4" accent5="accent5" accent6="accent6" hlink="hlink" folHlink="folHlink"/>
  <p:hf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nl-NL" dirty="0" smtClean="0"/>
              <a:t>Titel van de presentatie</a:t>
            </a:r>
            <a:endParaRPr lang="nl-NL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EC21D8-2BA0-4B3C-980A-4A3FF683EAE5}" type="datetime8">
              <a:rPr lang="nl-NL" smtClean="0"/>
              <a:pPr/>
              <a:t>5-4-2013 7:16</a:t>
            </a:fld>
            <a:endParaRPr lang="nl-NL" dirty="0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 dirty="0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1935DF-413D-4C75-8A60-925A728E0BBB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25766074"/>
      </p:ext>
    </p:extLst>
  </p:cSld>
  <p:clrMap bg1="lt1" tx1="dk1" bg2="lt2" tx2="dk2" accent1="accent1" accent2="accent2" accent3="accent3" accent4="accent4" accent5="accent5" accent6="accent6" hlink="hlink" folHlink="folHlink"/>
  <p:hf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nl-NL" smtClean="0"/>
              <a:t>Titel van de presentatie</a:t>
            </a:r>
            <a:endParaRPr lang="nl-NL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E6EC21D8-2BA0-4B3C-980A-4A3FF683EAE5}" type="datetime8">
              <a:rPr lang="nl-NL" smtClean="0"/>
              <a:pPr/>
              <a:t>5-4-2013 7:16</a:t>
            </a:fld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1935DF-413D-4C75-8A60-925A728E0BBB}" type="slidenum">
              <a:rPr lang="nl-NL" smtClean="0"/>
              <a:pPr/>
              <a:t>1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294713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sheet met TNO-logo"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0A429-B45E-485A-B7EA-B6C2660966CB}" type="datetime8">
              <a:rPr lang="nl-NL" smtClean="0"/>
              <a:pPr/>
              <a:t>5-4-2013 7:16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Titel van de presentatie</a:t>
            </a:r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36286-4DC8-46DE-9269-8F728FBC0641}" type="slidenum">
              <a:rPr lang="nl-NL" smtClean="0"/>
              <a:pPr/>
              <a:t>‹#›</a:t>
            </a:fld>
            <a:endParaRPr lang="nl-NL"/>
          </a:p>
        </p:txBody>
      </p:sp>
      <p:sp>
        <p:nvSpPr>
          <p:cNvPr id="10" name="Rechthoek 9"/>
          <p:cNvSpPr/>
          <p:nvPr userDrawn="1"/>
        </p:nvSpPr>
        <p:spPr bwMode="white">
          <a:xfrm>
            <a:off x="4678658" y="0"/>
            <a:ext cx="72000" cy="72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Titel 1"/>
          <p:cNvSpPr>
            <a:spLocks noGrp="1"/>
          </p:cNvSpPr>
          <p:nvPr>
            <p:ph type="ctrTitle"/>
          </p:nvPr>
        </p:nvSpPr>
        <p:spPr>
          <a:xfrm>
            <a:off x="1403350" y="1303200"/>
            <a:ext cx="7272338" cy="900000"/>
          </a:xfrm>
        </p:spPr>
        <p:txBody>
          <a:bodyPr/>
          <a:lstStyle>
            <a:lvl1pPr>
              <a:lnSpc>
                <a:spcPts val="3200"/>
              </a:lnSpc>
              <a:defRPr sz="2800"/>
            </a:lvl1pPr>
          </a:lstStyle>
          <a:p>
            <a:r>
              <a:rPr lang="nl-NL" dirty="0" smtClean="0"/>
              <a:t>Klik om de stijl te bewerken</a:t>
            </a:r>
            <a:endParaRPr lang="nl-NL" dirty="0"/>
          </a:p>
        </p:txBody>
      </p:sp>
      <p:sp>
        <p:nvSpPr>
          <p:cNvPr id="8" name="Ondertitel 2"/>
          <p:cNvSpPr>
            <a:spLocks noGrp="1"/>
          </p:cNvSpPr>
          <p:nvPr>
            <p:ph type="subTitle" idx="1"/>
          </p:nvPr>
        </p:nvSpPr>
        <p:spPr>
          <a:xfrm>
            <a:off x="1403350" y="2348880"/>
            <a:ext cx="7272338" cy="360000"/>
          </a:xfrm>
        </p:spPr>
        <p:txBody>
          <a:bodyPr/>
          <a:lstStyle>
            <a:lvl1pPr marL="0" indent="0" algn="l">
              <a:lnSpc>
                <a:spcPts val="1600"/>
              </a:lnSpc>
              <a:buNone/>
              <a:defRPr sz="1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dirty="0" smtClean="0"/>
              <a:t>Klik om de ondertitelstijl van het model te bewerken</a:t>
            </a:r>
            <a:endParaRPr lang="nl-NL" dirty="0"/>
          </a:p>
        </p:txBody>
      </p:sp>
      <p:cxnSp>
        <p:nvCxnSpPr>
          <p:cNvPr id="9" name="Rechte verbindingslijn 8"/>
          <p:cNvCxnSpPr/>
          <p:nvPr userDrawn="1"/>
        </p:nvCxnSpPr>
        <p:spPr>
          <a:xfrm flipV="1">
            <a:off x="1220400" y="831600"/>
            <a:ext cx="0" cy="1805312"/>
          </a:xfrm>
          <a:prstGeom prst="line">
            <a:avLst/>
          </a:prstGeom>
          <a:ln w="127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99859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leen klein bee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403350" y="1303200"/>
            <a:ext cx="7272338" cy="900000"/>
          </a:xfrm>
        </p:spPr>
        <p:txBody>
          <a:bodyPr/>
          <a:lstStyle>
            <a:lvl1pPr>
              <a:lnSpc>
                <a:spcPts val="3200"/>
              </a:lnSpc>
              <a:defRPr sz="2800"/>
            </a:lvl1pPr>
          </a:lstStyle>
          <a:p>
            <a:r>
              <a:rPr lang="nl-NL" dirty="0" smtClean="0"/>
              <a:t>Klik om de stijl te bewerken</a:t>
            </a:r>
            <a:endParaRPr lang="nl-NL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403350" y="2350800"/>
            <a:ext cx="7272338" cy="360000"/>
          </a:xfrm>
        </p:spPr>
        <p:txBody>
          <a:bodyPr/>
          <a:lstStyle>
            <a:lvl1pPr marL="0" indent="0" algn="l">
              <a:lnSpc>
                <a:spcPts val="1600"/>
              </a:lnSpc>
              <a:buNone/>
              <a:defRPr sz="1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dirty="0" smtClean="0"/>
              <a:t>Klik om de ondertitelstijl van het model te bewerken</a:t>
            </a:r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0A429-B45E-485A-B7EA-B6C2660966CB}" type="datetime8">
              <a:rPr lang="nl-NL" smtClean="0"/>
              <a:pPr/>
              <a:t>5-4-2013 7:16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Titel van de presentatie</a:t>
            </a:r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36286-4DC8-46DE-9269-8F728FBC0641}" type="slidenum">
              <a:rPr lang="nl-NL" smtClean="0"/>
              <a:pPr/>
              <a:t>‹#›</a:t>
            </a:fld>
            <a:endParaRPr lang="nl-NL"/>
          </a:p>
        </p:txBody>
      </p:sp>
      <p:sp>
        <p:nvSpPr>
          <p:cNvPr id="7" name="Rechthoek 6"/>
          <p:cNvSpPr/>
          <p:nvPr userDrawn="1"/>
        </p:nvSpPr>
        <p:spPr bwMode="white">
          <a:xfrm>
            <a:off x="4678658" y="0"/>
            <a:ext cx="72000" cy="72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0" name="Tijdelijke aanduiding voor inhoud 2"/>
          <p:cNvSpPr>
            <a:spLocks noGrp="1"/>
          </p:cNvSpPr>
          <p:nvPr>
            <p:ph idx="13" hasCustomPrompt="1"/>
          </p:nvPr>
        </p:nvSpPr>
        <p:spPr>
          <a:xfrm>
            <a:off x="1403350" y="4293096"/>
            <a:ext cx="3024188" cy="2088654"/>
          </a:xfrm>
          <a:effectLst>
            <a:outerShdw blurRad="127000" dist="25400" dir="2700000" algn="ctr" rotWithShape="0">
              <a:schemeClr val="tx1">
                <a:alpha val="55000"/>
              </a:schemeClr>
            </a:outerShdw>
          </a:effectLst>
        </p:spPr>
        <p:txBody>
          <a:bodyPr/>
          <a:lstStyle>
            <a:lvl1pPr marL="0" indent="0">
              <a:buFontTx/>
              <a:buNone/>
              <a:defRPr baseline="0"/>
            </a:lvl1pPr>
            <a:lvl2pPr marL="357188" indent="-171450">
              <a:buFontTx/>
              <a:buBlip>
                <a:blip r:embed="rId2"/>
              </a:buBlip>
              <a:defRPr/>
            </a:lvl2pPr>
            <a:lvl3pPr marL="542925" indent="-187325">
              <a:buFontTx/>
              <a:buBlip>
                <a:blip r:embed="rId2"/>
              </a:buBlip>
              <a:defRPr/>
            </a:lvl3pPr>
            <a:lvl4pPr marL="715963" indent="-173038">
              <a:buFontTx/>
              <a:buBlip>
                <a:blip r:embed="rId2"/>
              </a:buBlip>
              <a:defRPr/>
            </a:lvl4pPr>
            <a:lvl5pPr marL="901700" indent="-187325">
              <a:buFontTx/>
              <a:buBlip>
                <a:blip r:embed="rId2"/>
              </a:buBlip>
              <a:defRPr/>
            </a:lvl5pPr>
          </a:lstStyle>
          <a:p>
            <a:pPr lvl="0"/>
            <a:r>
              <a:rPr lang="nl-NL" dirty="0" smtClean="0"/>
              <a:t>Voeg hier een afbeelding toe en plaats deze linksonder</a:t>
            </a:r>
            <a:endParaRPr lang="nl-NL" dirty="0"/>
          </a:p>
        </p:txBody>
      </p:sp>
      <p:cxnSp>
        <p:nvCxnSpPr>
          <p:cNvPr id="9" name="Rechte verbindingslijn 8"/>
          <p:cNvCxnSpPr/>
          <p:nvPr userDrawn="1"/>
        </p:nvCxnSpPr>
        <p:spPr>
          <a:xfrm flipV="1">
            <a:off x="1220400" y="831600"/>
            <a:ext cx="0" cy="5550150"/>
          </a:xfrm>
          <a:prstGeom prst="line">
            <a:avLst/>
          </a:prstGeom>
          <a:ln w="127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2130573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Opsomming en of bee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403350" y="2199600"/>
            <a:ext cx="7272338" cy="4182150"/>
          </a:xfrm>
        </p:spPr>
        <p:txBody>
          <a:bodyPr/>
          <a:lstStyle>
            <a:lvl1pPr marL="185738" indent="-185738">
              <a:buFontTx/>
              <a:buBlip>
                <a:blip r:embed="rId2"/>
              </a:buBlip>
              <a:defRPr/>
            </a:lvl1pPr>
            <a:lvl2pPr marL="357188" indent="-171450">
              <a:buFontTx/>
              <a:buBlip>
                <a:blip r:embed="rId2"/>
              </a:buBlip>
              <a:defRPr/>
            </a:lvl2pPr>
            <a:lvl3pPr marL="542925" indent="-187325">
              <a:buFontTx/>
              <a:buBlip>
                <a:blip r:embed="rId2"/>
              </a:buBlip>
              <a:defRPr/>
            </a:lvl3pPr>
            <a:lvl4pPr marL="715963" indent="-173038">
              <a:buFontTx/>
              <a:buBlip>
                <a:blip r:embed="rId2"/>
              </a:buBlip>
              <a:defRPr/>
            </a:lvl4pPr>
            <a:lvl5pPr marL="901700" indent="-187325">
              <a:buFontTx/>
              <a:buBlip>
                <a:blip r:embed="rId2"/>
              </a:buBlip>
              <a:defRPr/>
            </a:lvl5pPr>
          </a:lstStyle>
          <a:p>
            <a:pPr lvl="0"/>
            <a:r>
              <a:rPr lang="nl-NL" dirty="0" smtClean="0"/>
              <a:t>Klik om de modelstijlen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BAA46-1C82-41F8-8CE2-570BC461073F}" type="datetime8">
              <a:rPr lang="nl-NL" smtClean="0"/>
              <a:pPr/>
              <a:t>5-4-2013 7:16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Titel van de presentatie</a:t>
            </a:r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36286-4DC8-46DE-9269-8F728FBC0641}" type="slidenum">
              <a:rPr lang="nl-NL" smtClean="0"/>
              <a:pPr/>
              <a:t>‹#›</a:t>
            </a:fld>
            <a:endParaRPr lang="nl-NL"/>
          </a:p>
        </p:txBody>
      </p:sp>
      <p:cxnSp>
        <p:nvCxnSpPr>
          <p:cNvPr id="7" name="Rechte verbindingslijn 8"/>
          <p:cNvCxnSpPr/>
          <p:nvPr userDrawn="1"/>
        </p:nvCxnSpPr>
        <p:spPr>
          <a:xfrm flipV="1">
            <a:off x="1220400" y="831600"/>
            <a:ext cx="0" cy="5550150"/>
          </a:xfrm>
          <a:prstGeom prst="line">
            <a:avLst/>
          </a:prstGeom>
          <a:ln w="127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80698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ekstbox  of groot bee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403350" y="2199600"/>
            <a:ext cx="7272338" cy="4182150"/>
          </a:xfrm>
        </p:spPr>
        <p:txBody>
          <a:bodyPr/>
          <a:lstStyle>
            <a:lvl1pPr marL="0" indent="0">
              <a:buFontTx/>
              <a:buNone/>
              <a:defRPr/>
            </a:lvl1pPr>
            <a:lvl2pPr marL="185738" indent="0">
              <a:buFontTx/>
              <a:buNone/>
              <a:defRPr/>
            </a:lvl2pPr>
            <a:lvl3pPr marL="355600" indent="0">
              <a:buFontTx/>
              <a:buNone/>
              <a:defRPr/>
            </a:lvl3pPr>
            <a:lvl4pPr marL="542925" indent="0">
              <a:buFontTx/>
              <a:buNone/>
              <a:defRPr/>
            </a:lvl4pPr>
            <a:lvl5pPr marL="714375" indent="0">
              <a:buFontTx/>
              <a:buNone/>
              <a:defRPr/>
            </a:lvl5pPr>
          </a:lstStyle>
          <a:p>
            <a:pPr lvl="0"/>
            <a:r>
              <a:rPr lang="nl-NL" dirty="0" smtClean="0"/>
              <a:t>Klik om de modelstijlen te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BAA46-1C82-41F8-8CE2-570BC461073F}" type="datetime8">
              <a:rPr lang="nl-NL" smtClean="0"/>
              <a:pPr/>
              <a:t>5-4-2013 7:16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Titel van de presentatie</a:t>
            </a:r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36286-4DC8-46DE-9269-8F728FBC0641}" type="slidenum">
              <a:rPr lang="nl-NL" smtClean="0"/>
              <a:pPr/>
              <a:t>‹#›</a:t>
            </a:fld>
            <a:endParaRPr lang="nl-NL"/>
          </a:p>
        </p:txBody>
      </p:sp>
      <p:cxnSp>
        <p:nvCxnSpPr>
          <p:cNvPr id="7" name="Rechte verbindingslijn 8"/>
          <p:cNvCxnSpPr/>
          <p:nvPr userDrawn="1"/>
        </p:nvCxnSpPr>
        <p:spPr>
          <a:xfrm flipV="1">
            <a:off x="1220400" y="831600"/>
            <a:ext cx="0" cy="5550150"/>
          </a:xfrm>
          <a:prstGeom prst="line">
            <a:avLst/>
          </a:prstGeom>
          <a:ln w="127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77813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eld naast opsomm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716462" y="1342800"/>
            <a:ext cx="3959225" cy="720000"/>
          </a:xfrm>
        </p:spPr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4716462" y="2199600"/>
            <a:ext cx="3959225" cy="4182150"/>
          </a:xfrm>
        </p:spPr>
        <p:txBody>
          <a:bodyPr/>
          <a:lstStyle>
            <a:lvl1pPr marL="185738" indent="-185738">
              <a:buFontTx/>
              <a:buBlip>
                <a:blip r:embed="rId2"/>
              </a:buBlip>
              <a:defRPr/>
            </a:lvl1pPr>
            <a:lvl2pPr marL="357188" indent="-171450">
              <a:buFontTx/>
              <a:buBlip>
                <a:blip r:embed="rId2"/>
              </a:buBlip>
              <a:defRPr/>
            </a:lvl2pPr>
            <a:lvl3pPr marL="542925" indent="-187325">
              <a:buFontTx/>
              <a:buBlip>
                <a:blip r:embed="rId2"/>
              </a:buBlip>
              <a:defRPr/>
            </a:lvl3pPr>
            <a:lvl4pPr marL="715963" indent="-173038">
              <a:buFontTx/>
              <a:buBlip>
                <a:blip r:embed="rId2"/>
              </a:buBlip>
              <a:defRPr/>
            </a:lvl4pPr>
            <a:lvl5pPr marL="901700" indent="-187325">
              <a:buFontTx/>
              <a:buBlip>
                <a:blip r:embed="rId2"/>
              </a:buBlip>
              <a:defRPr/>
            </a:lvl5pPr>
          </a:lstStyle>
          <a:p>
            <a:pPr lvl="0"/>
            <a:r>
              <a:rPr lang="nl-NL" dirty="0" smtClean="0"/>
              <a:t>Klik om de modelstijlen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BAA46-1C82-41F8-8CE2-570BC461073F}" type="datetime8">
              <a:rPr lang="nl-NL" smtClean="0"/>
              <a:pPr/>
              <a:t>5-4-2013 7:16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Titel van de presentatie</a:t>
            </a:r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36286-4DC8-46DE-9269-8F728FBC0641}" type="slidenum">
              <a:rPr lang="nl-NL" smtClean="0"/>
              <a:pPr/>
              <a:t>‹#›</a:t>
            </a:fld>
            <a:endParaRPr lang="nl-NL"/>
          </a:p>
        </p:txBody>
      </p:sp>
      <p:sp>
        <p:nvSpPr>
          <p:cNvPr id="7" name="Tijdelijke aanduiding voor inhoud 2"/>
          <p:cNvSpPr>
            <a:spLocks noGrp="1"/>
          </p:cNvSpPr>
          <p:nvPr>
            <p:ph idx="13" hasCustomPrompt="1"/>
          </p:nvPr>
        </p:nvSpPr>
        <p:spPr>
          <a:xfrm>
            <a:off x="1403350" y="1412875"/>
            <a:ext cx="3024188" cy="4968875"/>
          </a:xfrm>
          <a:effectLst>
            <a:outerShdw blurRad="127000" dist="25400" dir="2700000" algn="ctr" rotWithShape="0">
              <a:schemeClr val="tx1">
                <a:alpha val="55000"/>
              </a:schemeClr>
            </a:outerShdw>
          </a:effectLst>
        </p:spPr>
        <p:txBody>
          <a:bodyPr/>
          <a:lstStyle>
            <a:lvl1pPr marL="0" indent="0">
              <a:buFontTx/>
              <a:buNone/>
              <a:defRPr baseline="0"/>
            </a:lvl1pPr>
            <a:lvl2pPr marL="357188" indent="-171450">
              <a:buFontTx/>
              <a:buBlip>
                <a:blip r:embed="rId2"/>
              </a:buBlip>
              <a:defRPr/>
            </a:lvl2pPr>
            <a:lvl3pPr marL="542925" indent="-187325">
              <a:buFontTx/>
              <a:buBlip>
                <a:blip r:embed="rId2"/>
              </a:buBlip>
              <a:defRPr/>
            </a:lvl3pPr>
            <a:lvl4pPr marL="715963" indent="-173038">
              <a:buFontTx/>
              <a:buBlip>
                <a:blip r:embed="rId2"/>
              </a:buBlip>
              <a:defRPr/>
            </a:lvl4pPr>
            <a:lvl5pPr marL="901700" indent="-187325">
              <a:buFontTx/>
              <a:buBlip>
                <a:blip r:embed="rId2"/>
              </a:buBlip>
              <a:defRPr/>
            </a:lvl5pPr>
          </a:lstStyle>
          <a:p>
            <a:pPr lvl="0"/>
            <a:r>
              <a:rPr lang="nl-NL" dirty="0" smtClean="0"/>
              <a:t>Voeg hier een staande afbeelding  toe en plaats deze vullend binnen dit kader</a:t>
            </a:r>
            <a:endParaRPr lang="nl-NL" dirty="0"/>
          </a:p>
        </p:txBody>
      </p:sp>
      <p:cxnSp>
        <p:nvCxnSpPr>
          <p:cNvPr id="8" name="Rechte verbindingslijn 8"/>
          <p:cNvCxnSpPr/>
          <p:nvPr userDrawn="1"/>
        </p:nvCxnSpPr>
        <p:spPr>
          <a:xfrm flipV="1">
            <a:off x="1220400" y="831600"/>
            <a:ext cx="0" cy="5550150"/>
          </a:xfrm>
          <a:prstGeom prst="line">
            <a:avLst/>
          </a:prstGeom>
          <a:ln w="127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22928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eld naast tekst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716462" y="1342800"/>
            <a:ext cx="3959225" cy="720000"/>
          </a:xfrm>
        </p:spPr>
        <p:txBody>
          <a:bodyPr/>
          <a:lstStyle/>
          <a:p>
            <a:r>
              <a:rPr lang="nl-NL" dirty="0" smtClean="0"/>
              <a:t>Klik om de stijl te bewerken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4716462" y="2199600"/>
            <a:ext cx="3959225" cy="4182150"/>
          </a:xfrm>
        </p:spPr>
        <p:txBody>
          <a:bodyPr/>
          <a:lstStyle>
            <a:lvl1pPr marL="0" indent="0">
              <a:buFontTx/>
              <a:buNone/>
              <a:defRPr/>
            </a:lvl1pPr>
            <a:lvl2pPr marL="185738" indent="0">
              <a:buFontTx/>
              <a:buNone/>
              <a:defRPr/>
            </a:lvl2pPr>
            <a:lvl3pPr marL="355600" indent="0">
              <a:buFontTx/>
              <a:buNone/>
              <a:defRPr/>
            </a:lvl3pPr>
            <a:lvl4pPr marL="542925" indent="0">
              <a:buFontTx/>
              <a:buNone/>
              <a:defRPr/>
            </a:lvl4pPr>
            <a:lvl5pPr marL="714375" indent="0">
              <a:buFontTx/>
              <a:buNone/>
              <a:defRPr/>
            </a:lvl5pPr>
          </a:lstStyle>
          <a:p>
            <a:pPr lvl="0"/>
            <a:r>
              <a:rPr lang="nl-NL" dirty="0" smtClean="0"/>
              <a:t>Klik om de modelstijlen te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BAA46-1C82-41F8-8CE2-570BC461073F}" type="datetime8">
              <a:rPr lang="nl-NL" smtClean="0"/>
              <a:pPr/>
              <a:t>5-4-2013 7:16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Titel van de presentatie</a:t>
            </a:r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36286-4DC8-46DE-9269-8F728FBC0641}" type="slidenum">
              <a:rPr lang="nl-NL" smtClean="0"/>
              <a:pPr/>
              <a:t>‹#›</a:t>
            </a:fld>
            <a:endParaRPr lang="nl-NL"/>
          </a:p>
        </p:txBody>
      </p:sp>
      <p:sp>
        <p:nvSpPr>
          <p:cNvPr id="7" name="Tijdelijke aanduiding voor inhoud 2"/>
          <p:cNvSpPr>
            <a:spLocks noGrp="1"/>
          </p:cNvSpPr>
          <p:nvPr>
            <p:ph idx="13" hasCustomPrompt="1"/>
          </p:nvPr>
        </p:nvSpPr>
        <p:spPr>
          <a:xfrm>
            <a:off x="1403350" y="1412875"/>
            <a:ext cx="3024188" cy="4968875"/>
          </a:xfrm>
          <a:effectLst>
            <a:outerShdw blurRad="127000" dist="25400" dir="2700000" algn="ctr" rotWithShape="0">
              <a:schemeClr val="tx1">
                <a:alpha val="55000"/>
              </a:schemeClr>
            </a:outerShdw>
          </a:effectLst>
        </p:spPr>
        <p:txBody>
          <a:bodyPr/>
          <a:lstStyle>
            <a:lvl1pPr marL="0" indent="0">
              <a:buFontTx/>
              <a:buNone/>
              <a:defRPr baseline="0"/>
            </a:lvl1pPr>
            <a:lvl2pPr marL="357188" indent="-171450">
              <a:buFontTx/>
              <a:buBlip>
                <a:blip r:embed="rId2"/>
              </a:buBlip>
              <a:defRPr/>
            </a:lvl2pPr>
            <a:lvl3pPr marL="542925" indent="-187325">
              <a:buFontTx/>
              <a:buBlip>
                <a:blip r:embed="rId2"/>
              </a:buBlip>
              <a:defRPr/>
            </a:lvl3pPr>
            <a:lvl4pPr marL="715963" indent="-173038">
              <a:buFontTx/>
              <a:buBlip>
                <a:blip r:embed="rId2"/>
              </a:buBlip>
              <a:defRPr/>
            </a:lvl4pPr>
            <a:lvl5pPr marL="901700" indent="-187325">
              <a:buFontTx/>
              <a:buBlip>
                <a:blip r:embed="rId2"/>
              </a:buBlip>
              <a:defRPr/>
            </a:lvl5pPr>
          </a:lstStyle>
          <a:p>
            <a:pPr lvl="0"/>
            <a:r>
              <a:rPr lang="nl-NL" dirty="0" smtClean="0"/>
              <a:t>Voeg hier een staande afbeelding  toe en plaats deze vullend binnen dit kader</a:t>
            </a:r>
            <a:endParaRPr lang="nl-NL" dirty="0"/>
          </a:p>
        </p:txBody>
      </p:sp>
      <p:cxnSp>
        <p:nvCxnSpPr>
          <p:cNvPr id="8" name="Rechte verbindingslijn 8"/>
          <p:cNvCxnSpPr/>
          <p:nvPr userDrawn="1"/>
        </p:nvCxnSpPr>
        <p:spPr>
          <a:xfrm flipV="1">
            <a:off x="1220400" y="831600"/>
            <a:ext cx="0" cy="5550150"/>
          </a:xfrm>
          <a:prstGeom prst="line">
            <a:avLst/>
          </a:prstGeom>
          <a:ln w="127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51013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ge pag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14777-188F-4E6F-8704-DC2476BE1C56}" type="datetime8">
              <a:rPr lang="nl-NL" smtClean="0"/>
              <a:pPr/>
              <a:t>5-4-2013 7:16</a:t>
            </a:fld>
            <a:endParaRPr lang="nl-NL" dirty="0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dirty="0" smtClean="0"/>
              <a:t>Titel van de presentatie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36286-4DC8-46DE-9269-8F728FBC0641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6" name="Tijdelijke aanduiding voor inhoud 2"/>
          <p:cNvSpPr>
            <a:spLocks noGrp="1"/>
          </p:cNvSpPr>
          <p:nvPr>
            <p:ph idx="13" hasCustomPrompt="1"/>
          </p:nvPr>
        </p:nvSpPr>
        <p:spPr>
          <a:xfrm>
            <a:off x="1403350" y="1412875"/>
            <a:ext cx="7272338" cy="4968875"/>
          </a:xfrm>
          <a:effectLst>
            <a:outerShdw blurRad="127000" dist="25400" dir="2700000" algn="ctr" rotWithShape="0">
              <a:schemeClr val="tx1">
                <a:alpha val="55000"/>
              </a:schemeClr>
            </a:outerShdw>
          </a:effectLst>
        </p:spPr>
        <p:txBody>
          <a:bodyPr/>
          <a:lstStyle>
            <a:lvl1pPr marL="0" indent="0">
              <a:buFontTx/>
              <a:buNone/>
              <a:defRPr baseline="0"/>
            </a:lvl1pPr>
            <a:lvl2pPr marL="357188" indent="-171450">
              <a:buFontTx/>
              <a:buBlip>
                <a:blip r:embed="rId2"/>
              </a:buBlip>
              <a:defRPr/>
            </a:lvl2pPr>
            <a:lvl3pPr marL="542925" indent="-187325">
              <a:buFontTx/>
              <a:buBlip>
                <a:blip r:embed="rId2"/>
              </a:buBlip>
              <a:defRPr/>
            </a:lvl3pPr>
            <a:lvl4pPr marL="715963" indent="-173038">
              <a:buFontTx/>
              <a:buBlip>
                <a:blip r:embed="rId2"/>
              </a:buBlip>
              <a:defRPr/>
            </a:lvl4pPr>
            <a:lvl5pPr marL="901700" indent="-187325">
              <a:buFontTx/>
              <a:buBlip>
                <a:blip r:embed="rId2"/>
              </a:buBlip>
              <a:defRPr/>
            </a:lvl5pPr>
          </a:lstStyle>
          <a:p>
            <a:pPr lvl="0"/>
            <a:r>
              <a:rPr lang="nl-NL" dirty="0" smtClean="0"/>
              <a:t>Voeg hier een afbeelding toe en plaats deze linksonder</a:t>
            </a:r>
            <a:endParaRPr lang="nl-NL" dirty="0"/>
          </a:p>
        </p:txBody>
      </p:sp>
      <p:cxnSp>
        <p:nvCxnSpPr>
          <p:cNvPr id="7" name="Rechte verbindingslijn 8"/>
          <p:cNvCxnSpPr/>
          <p:nvPr userDrawn="1"/>
        </p:nvCxnSpPr>
        <p:spPr>
          <a:xfrm flipV="1">
            <a:off x="1220400" y="831600"/>
            <a:ext cx="0" cy="5550150"/>
          </a:xfrm>
          <a:prstGeom prst="line">
            <a:avLst/>
          </a:prstGeom>
          <a:ln w="127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64017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3.gif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gif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8680"/>
            <a:ext cx="9144000" cy="261469"/>
          </a:xfrm>
          <a:prstGeom prst="rect">
            <a:avLst/>
          </a:prstGeom>
        </p:spPr>
      </p:pic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1403350" y="1342800"/>
            <a:ext cx="7272338" cy="72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nl-NL" dirty="0" smtClean="0"/>
              <a:t>Klik om de stijl te bewerken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1403350" y="2199600"/>
            <a:ext cx="7272338" cy="432048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nl-NL" dirty="0" smtClean="0"/>
              <a:t>Klik om de modelstijlen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4816800" y="262800"/>
            <a:ext cx="1800000" cy="10668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7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nl-NL" smtClean="0"/>
              <a:t>June 27, 2012</a:t>
            </a:r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4816800" y="370800"/>
            <a:ext cx="1800000" cy="10668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7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nl-NL" smtClean="0"/>
              <a:t>BIMserver.org</a:t>
            </a:r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4816800" y="153968"/>
            <a:ext cx="1800000" cy="10668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7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52236286-4DC8-46DE-9269-8F728FBC0641}" type="slidenum">
              <a:rPr lang="nl-NL" smtClean="0"/>
              <a:pPr/>
              <a:t>‹#›</a:t>
            </a:fld>
            <a:endParaRPr lang="nl-NL" dirty="0"/>
          </a:p>
        </p:txBody>
      </p:sp>
      <p:cxnSp>
        <p:nvCxnSpPr>
          <p:cNvPr id="8" name="Rechte verbindingslijn 7"/>
          <p:cNvCxnSpPr/>
          <p:nvPr/>
        </p:nvCxnSpPr>
        <p:spPr>
          <a:xfrm flipV="1">
            <a:off x="248400" y="162000"/>
            <a:ext cx="0" cy="540000"/>
          </a:xfrm>
          <a:prstGeom prst="line">
            <a:avLst/>
          </a:prstGeom>
          <a:ln w="31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Rechte verbindingslijn 9"/>
          <p:cNvCxnSpPr/>
          <p:nvPr/>
        </p:nvCxnSpPr>
        <p:spPr>
          <a:xfrm flipV="1">
            <a:off x="2336400" y="162000"/>
            <a:ext cx="0" cy="540000"/>
          </a:xfrm>
          <a:prstGeom prst="line">
            <a:avLst/>
          </a:prstGeom>
          <a:ln w="31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Rechte verbindingslijn 14"/>
          <p:cNvCxnSpPr/>
          <p:nvPr/>
        </p:nvCxnSpPr>
        <p:spPr>
          <a:xfrm flipV="1">
            <a:off x="4708800" y="162000"/>
            <a:ext cx="0" cy="540000"/>
          </a:xfrm>
          <a:prstGeom prst="line">
            <a:avLst/>
          </a:prstGeom>
          <a:ln w="31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3314" name="Picture 2" descr="http://www.buildingsmart.org.uk/Plone/website-images/IAI%20logo.GIF"/>
          <p:cNvPicPr>
            <a:picLocks noChangeAspect="1" noChangeArrowheads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179336"/>
            <a:ext cx="494169" cy="513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http://bimserver.org/images/logo.gif"/>
          <p:cNvPicPr>
            <a:picLocks noChangeAspect="1" noChangeArrowheads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795" y="124093"/>
            <a:ext cx="1656184" cy="575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43337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8" r:id="rId2"/>
    <p:sldLayoutId id="2147483650" r:id="rId3"/>
    <p:sldLayoutId id="2147483661" r:id="rId4"/>
    <p:sldLayoutId id="2147483662" r:id="rId5"/>
    <p:sldLayoutId id="2147483663" r:id="rId6"/>
    <p:sldLayoutId id="2147483655" r:id="rId7"/>
  </p:sldLayoutIdLst>
  <p:timing>
    <p:tnLst>
      <p:par>
        <p:cTn id="1" dur="indefinite" restart="never" nodeType="tmRoot"/>
      </p:par>
    </p:tnLst>
  </p:timing>
  <p:hf sldNum="0" hdr="0" dt="0"/>
  <p:txStyles>
    <p:titleStyle>
      <a:lvl1pPr algn="l" defTabSz="914400" rtl="0" eaLnBrk="1" latinLnBrk="0" hangingPunct="1">
        <a:lnSpc>
          <a:spcPts val="2800"/>
        </a:lnSpc>
        <a:spcBef>
          <a:spcPct val="0"/>
        </a:spcBef>
        <a:buNone/>
        <a:defRPr sz="2400" b="1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185738" indent="-185738" algn="l" defTabSz="914400" rtl="0" eaLnBrk="1" latinLnBrk="0" hangingPunct="1">
        <a:lnSpc>
          <a:spcPts val="2810"/>
        </a:lnSpc>
        <a:spcBef>
          <a:spcPts val="0"/>
        </a:spcBef>
        <a:buFontTx/>
        <a:buBlip>
          <a:blip r:embed="rId12"/>
        </a:buBlip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357188" indent="-171450" algn="l" defTabSz="914400" rtl="0" eaLnBrk="1" latinLnBrk="0" hangingPunct="1">
        <a:lnSpc>
          <a:spcPts val="2810"/>
        </a:lnSpc>
        <a:spcBef>
          <a:spcPts val="0"/>
        </a:spcBef>
        <a:buFontTx/>
        <a:buBlip>
          <a:blip r:embed="rId12"/>
        </a:buBlip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542925" indent="-185738" algn="l" defTabSz="914400" rtl="0" eaLnBrk="1" latinLnBrk="0" hangingPunct="1">
        <a:lnSpc>
          <a:spcPts val="2810"/>
        </a:lnSpc>
        <a:spcBef>
          <a:spcPts val="0"/>
        </a:spcBef>
        <a:buFontTx/>
        <a:buBlip>
          <a:blip r:embed="rId12"/>
        </a:buBlip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715963" indent="-173038" algn="l" defTabSz="914400" rtl="0" eaLnBrk="1" latinLnBrk="0" hangingPunct="1">
        <a:lnSpc>
          <a:spcPts val="2810"/>
        </a:lnSpc>
        <a:spcBef>
          <a:spcPts val="0"/>
        </a:spcBef>
        <a:buFontTx/>
        <a:buBlip>
          <a:blip r:embed="rId12"/>
        </a:buBlip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901700" indent="-185738" algn="l" defTabSz="914400" rtl="0" eaLnBrk="1" latinLnBrk="0" hangingPunct="1">
        <a:lnSpc>
          <a:spcPts val="2810"/>
        </a:lnSpc>
        <a:spcBef>
          <a:spcPts val="0"/>
        </a:spcBef>
        <a:buFontTx/>
        <a:buBlip>
          <a:blip r:embed="rId12"/>
        </a:buBlip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://bimserver.org/about/philosophy/" TargetMode="Externa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 smtClean="0"/>
              <a:t>BIMserver.org</a:t>
            </a:r>
            <a:endParaRPr lang="nl-NL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03350" y="1844824"/>
            <a:ext cx="7272338" cy="360000"/>
          </a:xfrm>
        </p:spPr>
        <p:txBody>
          <a:bodyPr/>
          <a:lstStyle/>
          <a:p>
            <a:r>
              <a:rPr lang="nl-NL" dirty="0" smtClean="0"/>
              <a:t>BuildingSMART Denmark – April 5, 2013
Léon van Berlo </a:t>
            </a:r>
            <a:r>
              <a:rPr lang="nl-NL" dirty="0" err="1" smtClean="0"/>
              <a:t>M.Sc</a:t>
            </a:r>
            <a:r>
              <a:rPr lang="nl-NL" dirty="0" smtClean="0"/>
              <a:t>.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512301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dirty="0" smtClean="0"/>
              <a:t>Léon van Berlo </a:t>
            </a:r>
            <a:r>
              <a:rPr lang="nl-NL" dirty="0" err="1" smtClean="0"/>
              <a:t>M.Sc</a:t>
            </a:r>
            <a:r>
              <a:rPr lang="nl-NL" dirty="0" smtClean="0"/>
              <a:t>.
BIMserver.org</a:t>
            </a:r>
            <a:endParaRPr lang="nl-NL" dirty="0"/>
          </a:p>
        </p:txBody>
      </p:sp>
      <p:pic>
        <p:nvPicPr>
          <p:cNvPr id="5" name="Picture 2" descr="\\tsn.tno.nl\Data\Users\berlolahmv\Home\Downloads\image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81"/>
          <a:stretch/>
        </p:blipFill>
        <p:spPr bwMode="auto">
          <a:xfrm>
            <a:off x="1249662" y="1196752"/>
            <a:ext cx="7930850" cy="5256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714847" y="3494265"/>
            <a:ext cx="433132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600" dirty="0" smtClean="0">
                <a:solidFill>
                  <a:schemeClr val="bg1">
                    <a:lumMod val="65000"/>
                  </a:schemeClr>
                </a:solidFill>
              </a:rPr>
              <a:t>BIMSie</a:t>
            </a:r>
            <a:endParaRPr lang="nl-NL" sz="6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8960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dirty="0" smtClean="0"/>
              <a:t>Léon van Berlo </a:t>
            </a:r>
            <a:r>
              <a:rPr lang="nl-NL" dirty="0" err="1" smtClean="0"/>
              <a:t>M.Sc</a:t>
            </a:r>
            <a:r>
              <a:rPr lang="nl-NL" dirty="0" smtClean="0"/>
              <a:t>.
BIMserver.org</a:t>
            </a:r>
            <a:endParaRPr lang="nl-NL" dirty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6" t="3618" r="2030"/>
          <a:stretch/>
        </p:blipFill>
        <p:spPr bwMode="auto">
          <a:xfrm>
            <a:off x="609600" y="-10767"/>
            <a:ext cx="8322906" cy="68687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57384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dirty="0" smtClean="0"/>
              <a:t>Léon van Berlo </a:t>
            </a:r>
            <a:r>
              <a:rPr lang="nl-NL" dirty="0" err="1" smtClean="0"/>
              <a:t>M.Sc</a:t>
            </a:r>
            <a:r>
              <a:rPr lang="nl-NL" dirty="0" smtClean="0"/>
              <a:t>.
BIMserver.org</a:t>
            </a:r>
            <a:endParaRPr lang="nl-NL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75927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80871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dirty="0" smtClean="0"/>
              <a:t>Léon van Berlo </a:t>
            </a:r>
            <a:r>
              <a:rPr lang="nl-NL" dirty="0" err="1" smtClean="0"/>
              <a:t>M.Sc</a:t>
            </a:r>
            <a:r>
              <a:rPr lang="nl-NL" dirty="0" smtClean="0"/>
              <a:t>.
BIMserver.org</a:t>
            </a:r>
            <a:endParaRPr lang="nl-NL" dirty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0" t="3921" r="34322"/>
          <a:stretch/>
        </p:blipFill>
        <p:spPr bwMode="auto">
          <a:xfrm>
            <a:off x="1676400" y="30513"/>
            <a:ext cx="5544616" cy="6827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0748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dirty="0" smtClean="0"/>
              <a:t>Léon van Berlo </a:t>
            </a:r>
            <a:r>
              <a:rPr lang="nl-NL" dirty="0" err="1" smtClean="0"/>
              <a:t>M.Sc</a:t>
            </a:r>
            <a:r>
              <a:rPr lang="nl-NL" dirty="0" smtClean="0"/>
              <a:t>.
BIMserver.org</a:t>
            </a:r>
            <a:endParaRPr lang="nl-NL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980728"/>
            <a:ext cx="6795903" cy="54726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78960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03350" y="3200400"/>
            <a:ext cx="7272338" cy="720000"/>
          </a:xfrm>
        </p:spPr>
        <p:txBody>
          <a:bodyPr/>
          <a:lstStyle/>
          <a:p>
            <a:pPr algn="ctr"/>
            <a:r>
              <a:rPr lang="nl-NL" dirty="0" err="1" smtClean="0"/>
              <a:t>Some</a:t>
            </a:r>
            <a:r>
              <a:rPr lang="nl-NL" dirty="0" smtClean="0"/>
              <a:t> </a:t>
            </a:r>
            <a:r>
              <a:rPr lang="nl-NL" dirty="0" err="1" smtClean="0"/>
              <a:t>examples</a:t>
            </a:r>
            <a:r>
              <a:rPr lang="nl-NL" dirty="0" smtClean="0"/>
              <a:t> of tools </a:t>
            </a:r>
            <a:r>
              <a:rPr lang="nl-NL" dirty="0" err="1" smtClean="0"/>
              <a:t>that</a:t>
            </a:r>
            <a:r>
              <a:rPr lang="nl-NL" dirty="0" smtClean="0"/>
              <a:t> </a:t>
            </a:r>
            <a:r>
              <a:rPr lang="nl-NL" dirty="0" err="1" smtClean="0"/>
              <a:t>use</a:t>
            </a:r>
            <a:r>
              <a:rPr lang="nl-NL" dirty="0" smtClean="0"/>
              <a:t> </a:t>
            </a:r>
            <a:r>
              <a:rPr lang="nl-NL" dirty="0" err="1" smtClean="0"/>
              <a:t>BIMserver</a:t>
            </a:r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dirty="0" smtClean="0"/>
              <a:t>Léon van Berlo </a:t>
            </a:r>
            <a:r>
              <a:rPr lang="nl-NL" dirty="0" err="1" smtClean="0"/>
              <a:t>M.Sc</a:t>
            </a:r>
            <a:r>
              <a:rPr lang="nl-NL" dirty="0" smtClean="0"/>
              <a:t>.
BIMserver.org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966911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dirty="0" smtClean="0"/>
              <a:t>Léon van Berlo </a:t>
            </a:r>
            <a:r>
              <a:rPr lang="nl-NL" dirty="0" err="1" smtClean="0"/>
              <a:t>M.Sc</a:t>
            </a:r>
            <a:r>
              <a:rPr lang="nl-NL" dirty="0" smtClean="0"/>
              <a:t>.
BIMserver.org</a:t>
            </a:r>
            <a:endParaRPr lang="nl-NL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89" t="6645" r="14731" b="57667"/>
          <a:stretch/>
        </p:blipFill>
        <p:spPr bwMode="auto">
          <a:xfrm>
            <a:off x="251520" y="1052736"/>
            <a:ext cx="5412059" cy="208156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99" t="6809" r="13362" b="10330"/>
          <a:stretch/>
        </p:blipFill>
        <p:spPr bwMode="auto">
          <a:xfrm>
            <a:off x="5220072" y="3501008"/>
            <a:ext cx="3627864" cy="3196683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05" t="7216" r="13417" b="55636"/>
          <a:stretch/>
        </p:blipFill>
        <p:spPr bwMode="auto">
          <a:xfrm>
            <a:off x="251520" y="3573016"/>
            <a:ext cx="4363844" cy="1754459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99" t="7273" r="16056" b="3837"/>
          <a:stretch/>
        </p:blipFill>
        <p:spPr bwMode="auto">
          <a:xfrm>
            <a:off x="6198128" y="496208"/>
            <a:ext cx="2649808" cy="263588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37710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dirty="0" smtClean="0"/>
              <a:t>Léon van Berlo </a:t>
            </a:r>
            <a:r>
              <a:rPr lang="nl-NL" dirty="0" err="1" smtClean="0"/>
              <a:t>M.Sc</a:t>
            </a:r>
            <a:r>
              <a:rPr lang="nl-NL" dirty="0" smtClean="0"/>
              <a:t>.
BIMserver.org</a:t>
            </a:r>
            <a:endParaRPr lang="nl-NL" dirty="0"/>
          </a:p>
        </p:txBody>
      </p:sp>
      <p:pic>
        <p:nvPicPr>
          <p:cNvPr id="4098" name="Picture 2" descr="http://catenda.no/wp-content/uploads/2012/03/Screen-shot-2012-03-20-at-1.36.17-A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0665" y="914400"/>
            <a:ext cx="7193335" cy="4490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://catenda.no/wp-content/uploads/2012/03/Screen-shot-2012-03-20-at-2.22.30-AM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3861048"/>
            <a:ext cx="4191000" cy="2556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8323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dirty="0" smtClean="0"/>
              <a:t>Léon van Berlo </a:t>
            </a:r>
            <a:r>
              <a:rPr lang="nl-NL" dirty="0" err="1" smtClean="0"/>
              <a:t>M.Sc</a:t>
            </a:r>
            <a:r>
              <a:rPr lang="nl-NL" dirty="0" smtClean="0"/>
              <a:t>.
BIMserver.org</a:t>
            </a:r>
            <a:endParaRPr lang="nl-NL" dirty="0"/>
          </a:p>
        </p:txBody>
      </p:sp>
      <p:pic>
        <p:nvPicPr>
          <p:cNvPr id="5122" name="Picture 2" descr="http://catenda.no/wp-content/uploads/2012/03/Screen-shot-2012-03-20-at-2.28.00-A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836712"/>
            <a:ext cx="7019553" cy="5545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740352" y="1340768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err="1" smtClean="0"/>
              <a:t>catenda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39978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dirty="0" smtClean="0"/>
              <a:t>Léon van Berlo </a:t>
            </a:r>
            <a:r>
              <a:rPr lang="nl-NL" dirty="0" err="1" smtClean="0"/>
              <a:t>M.Sc</a:t>
            </a:r>
            <a:r>
              <a:rPr lang="nl-NL" dirty="0" smtClean="0"/>
              <a:t>.
BIMserver.org</a:t>
            </a:r>
            <a:endParaRPr lang="nl-NL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052736"/>
            <a:ext cx="6912768" cy="53103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15433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03350" y="4077152"/>
            <a:ext cx="7272338" cy="720000"/>
          </a:xfrm>
        </p:spPr>
        <p:txBody>
          <a:bodyPr/>
          <a:lstStyle/>
          <a:p>
            <a:pPr algn="ctr"/>
            <a:r>
              <a:rPr lang="nl-NL" dirty="0" smtClean="0"/>
              <a:t>….</a:t>
            </a:r>
            <a:r>
              <a:rPr lang="nl-NL" dirty="0" err="1" smtClean="0"/>
              <a:t>and</a:t>
            </a:r>
            <a:r>
              <a:rPr lang="nl-NL" dirty="0" smtClean="0"/>
              <a:t> BIMserver.org is </a:t>
            </a:r>
            <a:r>
              <a:rPr lang="nl-NL" dirty="0" err="1" smtClean="0"/>
              <a:t>not</a:t>
            </a:r>
            <a:r>
              <a:rPr lang="nl-NL" dirty="0"/>
              <a:t> </a:t>
            </a:r>
            <a:r>
              <a:rPr lang="nl-NL" dirty="0" smtClean="0"/>
              <a:t>a software ‘product’.</a:t>
            </a:r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dirty="0" smtClean="0"/>
              <a:t>Léon van Berlo </a:t>
            </a:r>
            <a:r>
              <a:rPr lang="nl-NL" dirty="0" err="1" smtClean="0"/>
              <a:t>M.Sc</a:t>
            </a:r>
            <a:r>
              <a:rPr lang="nl-NL" dirty="0" smtClean="0"/>
              <a:t>.
BIMserver.org</a:t>
            </a:r>
            <a:endParaRPr lang="nl-NL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403350" y="3501088"/>
            <a:ext cx="7272338" cy="72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ts val="28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algn="ctr"/>
            <a:r>
              <a:rPr lang="nl-NL" dirty="0" smtClean="0"/>
              <a:t>We are </a:t>
            </a:r>
            <a:r>
              <a:rPr lang="nl-NL" dirty="0" err="1" smtClean="0"/>
              <a:t>not</a:t>
            </a:r>
            <a:r>
              <a:rPr lang="nl-NL" dirty="0" smtClean="0"/>
              <a:t> software </a:t>
            </a:r>
            <a:r>
              <a:rPr lang="nl-NL" dirty="0" err="1" smtClean="0"/>
              <a:t>vendors</a:t>
            </a:r>
            <a:r>
              <a:rPr lang="nl-NL" dirty="0" smtClean="0"/>
              <a:t>….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153209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dirty="0" smtClean="0"/>
              <a:t>Léon van Berlo </a:t>
            </a:r>
            <a:r>
              <a:rPr lang="nl-NL" dirty="0" err="1" smtClean="0"/>
              <a:t>M.Sc</a:t>
            </a:r>
            <a:r>
              <a:rPr lang="nl-NL" dirty="0" smtClean="0"/>
              <a:t>.
BIMserver.org</a:t>
            </a:r>
            <a:endParaRPr lang="nl-NL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71" t="3917" r="14248" b="1295"/>
          <a:stretch/>
        </p:blipFill>
        <p:spPr bwMode="auto">
          <a:xfrm>
            <a:off x="1939083" y="908720"/>
            <a:ext cx="5855433" cy="55100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56310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dirty="0" smtClean="0"/>
              <a:t>Léon van Berlo </a:t>
            </a:r>
            <a:r>
              <a:rPr lang="nl-NL" dirty="0" err="1" smtClean="0"/>
              <a:t>M.Sc</a:t>
            </a:r>
            <a:r>
              <a:rPr lang="nl-NL" dirty="0" smtClean="0"/>
              <a:t>.
BIMserver.org</a:t>
            </a:r>
            <a:endParaRPr lang="nl-NL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4" t="6685" r="696" b="5448"/>
          <a:stretch/>
        </p:blipFill>
        <p:spPr bwMode="auto">
          <a:xfrm>
            <a:off x="1403648" y="1002920"/>
            <a:ext cx="7455955" cy="5810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17560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dirty="0" smtClean="0"/>
              <a:t>Léon van Berlo </a:t>
            </a:r>
            <a:r>
              <a:rPr lang="nl-NL" dirty="0" err="1" smtClean="0"/>
              <a:t>M.Sc</a:t>
            </a:r>
            <a:r>
              <a:rPr lang="nl-NL" dirty="0" smtClean="0"/>
              <a:t>.
BIMserver.org</a:t>
            </a:r>
            <a:endParaRPr lang="nl-NL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980728"/>
            <a:ext cx="7344816" cy="56422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54831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dirty="0" smtClean="0"/>
              <a:t>Léon van Berlo </a:t>
            </a:r>
            <a:r>
              <a:rPr lang="nl-NL" dirty="0" err="1" smtClean="0"/>
              <a:t>M.Sc</a:t>
            </a:r>
            <a:r>
              <a:rPr lang="nl-NL" dirty="0" smtClean="0"/>
              <a:t>.
BIMserver.org</a:t>
            </a:r>
            <a:endParaRPr lang="nl-NL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582327"/>
            <a:ext cx="9144000" cy="75927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73147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dirty="0" smtClean="0"/>
              <a:t>Léon van Berlo </a:t>
            </a:r>
            <a:r>
              <a:rPr lang="nl-NL" dirty="0" err="1" smtClean="0"/>
              <a:t>M.Sc</a:t>
            </a:r>
            <a:r>
              <a:rPr lang="nl-NL" dirty="0" smtClean="0"/>
              <a:t>.
BIMserver.org</a:t>
            </a:r>
            <a:endParaRPr lang="nl-NL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744367"/>
            <a:ext cx="9142174" cy="75912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3761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dirty="0" smtClean="0"/>
              <a:t>Léon van Berlo </a:t>
            </a:r>
            <a:r>
              <a:rPr lang="nl-NL" dirty="0" err="1" smtClean="0"/>
              <a:t>M.Sc</a:t>
            </a:r>
            <a:r>
              <a:rPr lang="nl-NL" dirty="0" smtClean="0"/>
              <a:t>.
BIMserver.org</a:t>
            </a:r>
            <a:endParaRPr lang="nl-NL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40568" y="-1584216"/>
            <a:ext cx="10179199" cy="8901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03679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dirty="0" smtClean="0"/>
              <a:t>Léon van Berlo </a:t>
            </a:r>
            <a:r>
              <a:rPr lang="nl-NL" dirty="0" err="1" smtClean="0"/>
              <a:t>M.Sc</a:t>
            </a:r>
            <a:r>
              <a:rPr lang="nl-NL" dirty="0" smtClean="0"/>
              <a:t>.
BIMserver.org</a:t>
            </a:r>
            <a:endParaRPr lang="nl-NL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13" t="4948" r="31004" b="8215"/>
          <a:stretch/>
        </p:blipFill>
        <p:spPr bwMode="auto">
          <a:xfrm>
            <a:off x="2483768" y="808168"/>
            <a:ext cx="4320480" cy="60405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08537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many</a:t>
            </a:r>
            <a:r>
              <a:rPr lang="nl-NL" dirty="0" smtClean="0"/>
              <a:t> more…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smtClean="0"/>
              <a:t>Floorplan generator</a:t>
            </a:r>
          </a:p>
          <a:p>
            <a:r>
              <a:rPr lang="nl-NL" dirty="0" smtClean="0"/>
              <a:t>Clash </a:t>
            </a:r>
            <a:r>
              <a:rPr lang="nl-NL" dirty="0" err="1" smtClean="0"/>
              <a:t>detection</a:t>
            </a:r>
            <a:r>
              <a:rPr lang="nl-NL" dirty="0" smtClean="0"/>
              <a:t> web service</a:t>
            </a:r>
          </a:p>
          <a:p>
            <a:r>
              <a:rPr lang="nl-NL" dirty="0" err="1" smtClean="0"/>
              <a:t>GeoBIM</a:t>
            </a:r>
            <a:r>
              <a:rPr lang="nl-NL" dirty="0" smtClean="0"/>
              <a:t> </a:t>
            </a:r>
            <a:r>
              <a:rPr lang="nl-NL" dirty="0" err="1" smtClean="0"/>
              <a:t>transformation</a:t>
            </a:r>
            <a:r>
              <a:rPr lang="nl-NL" dirty="0" smtClean="0"/>
              <a:t> (</a:t>
            </a:r>
            <a:r>
              <a:rPr lang="nl-NL" dirty="0" err="1" smtClean="0"/>
              <a:t>CityGML</a:t>
            </a:r>
            <a:r>
              <a:rPr lang="nl-NL" dirty="0" smtClean="0"/>
              <a:t>)</a:t>
            </a:r>
          </a:p>
          <a:p>
            <a:r>
              <a:rPr lang="nl-NL" dirty="0" smtClean="0"/>
              <a:t>Automatic design </a:t>
            </a:r>
            <a:r>
              <a:rPr lang="nl-NL" dirty="0" err="1" smtClean="0"/>
              <a:t>requirements</a:t>
            </a:r>
            <a:r>
              <a:rPr lang="nl-NL" dirty="0" smtClean="0"/>
              <a:t> check</a:t>
            </a:r>
          </a:p>
          <a:p>
            <a:r>
              <a:rPr lang="nl-NL" dirty="0" smtClean="0"/>
              <a:t>Online Facility Management service</a:t>
            </a:r>
          </a:p>
          <a:p>
            <a:r>
              <a:rPr lang="nl-NL" dirty="0" smtClean="0"/>
              <a:t>BIM issue management </a:t>
            </a:r>
            <a:r>
              <a:rPr lang="nl-NL" dirty="0" err="1" smtClean="0"/>
              <a:t>app</a:t>
            </a:r>
            <a:endParaRPr lang="nl-NL" dirty="0" smtClean="0"/>
          </a:p>
          <a:p>
            <a:r>
              <a:rPr lang="nl-NL" dirty="0" err="1" smtClean="0"/>
              <a:t>BillOfMaterial</a:t>
            </a:r>
            <a:r>
              <a:rPr lang="nl-NL" dirty="0" smtClean="0"/>
              <a:t> </a:t>
            </a:r>
            <a:r>
              <a:rPr lang="nl-NL" dirty="0" err="1" smtClean="0"/>
              <a:t>extractor</a:t>
            </a:r>
            <a:endParaRPr lang="nl-NL" dirty="0" smtClean="0"/>
          </a:p>
          <a:p>
            <a:r>
              <a:rPr lang="nl-NL" dirty="0" smtClean="0"/>
              <a:t>LOD level checker</a:t>
            </a:r>
          </a:p>
          <a:p>
            <a:endParaRPr lang="nl-NL" dirty="0" smtClean="0"/>
          </a:p>
          <a:p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probably</a:t>
            </a:r>
            <a:r>
              <a:rPr lang="nl-NL" dirty="0" smtClean="0"/>
              <a:t> </a:t>
            </a:r>
            <a:r>
              <a:rPr lang="nl-NL" dirty="0" err="1" smtClean="0"/>
              <a:t>lots</a:t>
            </a:r>
            <a:r>
              <a:rPr lang="nl-NL" dirty="0" smtClean="0"/>
              <a:t> we </a:t>
            </a:r>
            <a:r>
              <a:rPr lang="nl-NL" dirty="0" err="1" smtClean="0"/>
              <a:t>don’t</a:t>
            </a:r>
            <a:r>
              <a:rPr lang="nl-NL" dirty="0" smtClean="0"/>
              <a:t> </a:t>
            </a:r>
            <a:r>
              <a:rPr lang="nl-NL" dirty="0" err="1" smtClean="0"/>
              <a:t>know</a:t>
            </a:r>
            <a:r>
              <a:rPr lang="nl-NL" dirty="0" smtClean="0"/>
              <a:t> of….</a:t>
            </a:r>
          </a:p>
          <a:p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dirty="0" smtClean="0"/>
              <a:t>Léon van Berlo </a:t>
            </a:r>
            <a:r>
              <a:rPr lang="nl-NL" dirty="0" err="1" smtClean="0"/>
              <a:t>M.Sc</a:t>
            </a:r>
            <a:r>
              <a:rPr lang="nl-NL" dirty="0" smtClean="0"/>
              <a:t>.
BIMserver.org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138146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1640" y="3212976"/>
            <a:ext cx="7272338" cy="720000"/>
          </a:xfrm>
        </p:spPr>
        <p:txBody>
          <a:bodyPr/>
          <a:lstStyle/>
          <a:p>
            <a:pPr algn="ctr"/>
            <a:r>
              <a:rPr lang="nl-NL" dirty="0" err="1" smtClean="0"/>
              <a:t>So</a:t>
            </a:r>
            <a:r>
              <a:rPr lang="nl-NL" dirty="0" smtClean="0"/>
              <a:t> </a:t>
            </a:r>
            <a:r>
              <a:rPr lang="nl-NL" dirty="0" err="1" smtClean="0"/>
              <a:t>you</a:t>
            </a:r>
            <a:r>
              <a:rPr lang="nl-NL" dirty="0" smtClean="0"/>
              <a:t> </a:t>
            </a:r>
            <a:r>
              <a:rPr lang="nl-NL" dirty="0" err="1" smtClean="0"/>
              <a:t>might</a:t>
            </a:r>
            <a:r>
              <a:rPr lang="nl-NL" dirty="0" smtClean="0"/>
              <a:t> </a:t>
            </a:r>
            <a:r>
              <a:rPr lang="nl-NL" dirty="0" err="1" smtClean="0"/>
              <a:t>already</a:t>
            </a:r>
            <a:r>
              <a:rPr lang="nl-NL" dirty="0" smtClean="0"/>
              <a:t> </a:t>
            </a:r>
            <a:r>
              <a:rPr lang="nl-NL" dirty="0" err="1" smtClean="0"/>
              <a:t>be</a:t>
            </a:r>
            <a:r>
              <a:rPr lang="nl-NL" dirty="0" smtClean="0"/>
              <a:t> </a:t>
            </a:r>
            <a:r>
              <a:rPr lang="nl-NL" dirty="0" err="1" smtClean="0"/>
              <a:t>using</a:t>
            </a:r>
            <a:r>
              <a:rPr lang="nl-NL" dirty="0" smtClean="0"/>
              <a:t> BIMserver.org?!</a:t>
            </a:r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dirty="0" smtClean="0"/>
              <a:t>Léon van Berlo </a:t>
            </a:r>
            <a:r>
              <a:rPr lang="nl-NL" dirty="0" err="1" smtClean="0"/>
              <a:t>M.Sc</a:t>
            </a:r>
            <a:r>
              <a:rPr lang="nl-NL" dirty="0" smtClean="0"/>
              <a:t>.
BIMserver.org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63286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dirty="0" smtClean="0"/>
              <a:t>Léon van Berlo </a:t>
            </a:r>
            <a:r>
              <a:rPr lang="nl-NL" dirty="0" err="1" smtClean="0"/>
              <a:t>M.Sc</a:t>
            </a:r>
            <a:r>
              <a:rPr lang="nl-NL" dirty="0" smtClean="0"/>
              <a:t>.
BIMserver.org</a:t>
            </a:r>
            <a:endParaRPr lang="nl-NL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35" t="14141" r="15528" b="33578"/>
          <a:stretch/>
        </p:blipFill>
        <p:spPr bwMode="auto">
          <a:xfrm>
            <a:off x="1979712" y="2165866"/>
            <a:ext cx="6266986" cy="38137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267744" y="3356992"/>
            <a:ext cx="2917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smtClean="0">
                <a:solidFill>
                  <a:schemeClr val="bg1">
                    <a:lumMod val="50000"/>
                  </a:schemeClr>
                </a:solidFill>
              </a:rPr>
              <a:t>http://extend.bimserver.org</a:t>
            </a:r>
            <a:endParaRPr lang="nl-NL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0708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dirty="0" smtClean="0"/>
              <a:t>Léon van Berlo </a:t>
            </a:r>
            <a:r>
              <a:rPr lang="nl-NL" dirty="0" err="1" smtClean="0"/>
              <a:t>M.Sc</a:t>
            </a:r>
            <a:r>
              <a:rPr lang="nl-NL" dirty="0" smtClean="0"/>
              <a:t>.
BIMserver.org</a:t>
            </a:r>
            <a:endParaRPr lang="nl-NL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74" t="7784" r="12841" b="3903"/>
          <a:stretch/>
        </p:blipFill>
        <p:spPr bwMode="auto">
          <a:xfrm>
            <a:off x="1835696" y="980728"/>
            <a:ext cx="6233016" cy="560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35900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Join</a:t>
            </a:r>
            <a:r>
              <a:rPr lang="nl-NL" dirty="0" smtClean="0"/>
              <a:t> the </a:t>
            </a:r>
            <a:r>
              <a:rPr lang="nl-NL" dirty="0" err="1" smtClean="0"/>
              <a:t>growing</a:t>
            </a:r>
            <a:r>
              <a:rPr lang="nl-NL" dirty="0" smtClean="0"/>
              <a:t> </a:t>
            </a:r>
            <a:r>
              <a:rPr lang="nl-NL" dirty="0" err="1" smtClean="0"/>
              <a:t>number</a:t>
            </a:r>
            <a:r>
              <a:rPr lang="nl-NL" dirty="0" smtClean="0"/>
              <a:t> of </a:t>
            </a:r>
            <a:r>
              <a:rPr lang="nl-NL" dirty="0" err="1" smtClean="0"/>
              <a:t>people</a:t>
            </a:r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dirty="0" smtClean="0"/>
              <a:t>Léon van Berlo </a:t>
            </a:r>
            <a:r>
              <a:rPr lang="nl-NL" dirty="0" err="1" smtClean="0"/>
              <a:t>M.Sc</a:t>
            </a:r>
            <a:r>
              <a:rPr lang="nl-NL" dirty="0" smtClean="0"/>
              <a:t>.
BIMserver.org</a:t>
            </a:r>
            <a:endParaRPr lang="nl-NL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560" t="54989" r="12046" b="33363"/>
          <a:stretch/>
        </p:blipFill>
        <p:spPr bwMode="auto">
          <a:xfrm>
            <a:off x="1619672" y="2132856"/>
            <a:ext cx="3240356" cy="12961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58" t="11571" r="16377" b="58489"/>
          <a:stretch/>
        </p:blipFill>
        <p:spPr bwMode="auto">
          <a:xfrm>
            <a:off x="5315612" y="1871318"/>
            <a:ext cx="3376984" cy="2061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83" t="15673" r="1785" b="24262"/>
          <a:stretch/>
        </p:blipFill>
        <p:spPr bwMode="auto">
          <a:xfrm>
            <a:off x="5364088" y="4149080"/>
            <a:ext cx="3799716" cy="2137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355921" y="4236021"/>
            <a:ext cx="4461478" cy="19236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 smtClean="0"/>
              <a:t>+/- 150 </a:t>
            </a:r>
            <a:r>
              <a:rPr lang="nl-NL" dirty="0" err="1" smtClean="0"/>
              <a:t>developers</a:t>
            </a:r>
            <a:r>
              <a:rPr lang="nl-NL" dirty="0" smtClean="0"/>
              <a:t> on forum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 smtClean="0"/>
              <a:t>&gt; 4000 </a:t>
            </a:r>
            <a:r>
              <a:rPr lang="nl-NL" dirty="0" err="1" smtClean="0"/>
              <a:t>bimserver</a:t>
            </a:r>
            <a:r>
              <a:rPr lang="nl-NL" dirty="0" smtClean="0"/>
              <a:t> users in 2012*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 smtClean="0"/>
              <a:t>&gt; 5000 downloads </a:t>
            </a:r>
            <a:r>
              <a:rPr lang="nl-NL" dirty="0" err="1" smtClean="0"/>
              <a:t>since</a:t>
            </a:r>
            <a:r>
              <a:rPr lang="nl-NL" dirty="0" smtClean="0"/>
              <a:t> 1.0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 err="1" smtClean="0"/>
              <a:t>Around</a:t>
            </a:r>
            <a:r>
              <a:rPr lang="nl-NL" dirty="0" smtClean="0"/>
              <a:t> 6000 </a:t>
            </a:r>
            <a:r>
              <a:rPr lang="nl-NL" dirty="0" err="1" smtClean="0"/>
              <a:t>unique</a:t>
            </a:r>
            <a:r>
              <a:rPr lang="nl-NL" dirty="0" smtClean="0"/>
              <a:t> site </a:t>
            </a:r>
            <a:r>
              <a:rPr lang="nl-NL" dirty="0" err="1" smtClean="0"/>
              <a:t>visitors</a:t>
            </a:r>
            <a:r>
              <a:rPr lang="nl-NL" dirty="0" smtClean="0"/>
              <a:t>/</a:t>
            </a:r>
            <a:r>
              <a:rPr lang="nl-NL" dirty="0" err="1" smtClean="0"/>
              <a:t>month</a:t>
            </a:r>
            <a:endParaRPr lang="nl-NL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 smtClean="0"/>
              <a:t>Great user </a:t>
            </a:r>
            <a:r>
              <a:rPr lang="nl-NL" dirty="0" err="1" smtClean="0"/>
              <a:t>testimonials</a:t>
            </a:r>
            <a:r>
              <a:rPr lang="nl-NL" dirty="0" smtClean="0"/>
              <a:t> </a:t>
            </a:r>
          </a:p>
          <a:p>
            <a:endParaRPr lang="nl-NL" dirty="0" smtClean="0"/>
          </a:p>
          <a:p>
            <a:r>
              <a:rPr lang="nl-NL" sz="1100" dirty="0" smtClean="0">
                <a:solidFill>
                  <a:schemeClr val="bg1">
                    <a:lumMod val="65000"/>
                  </a:schemeClr>
                </a:solidFill>
              </a:rPr>
              <a:t>* </a:t>
            </a:r>
            <a:r>
              <a:rPr lang="nl-NL" sz="1100" dirty="0" err="1" smtClean="0">
                <a:solidFill>
                  <a:schemeClr val="bg1">
                    <a:lumMod val="65000"/>
                  </a:schemeClr>
                </a:solidFill>
              </a:rPr>
              <a:t>That</a:t>
            </a:r>
            <a:r>
              <a:rPr lang="nl-NL" sz="1100" dirty="0" smtClean="0">
                <a:solidFill>
                  <a:schemeClr val="bg1">
                    <a:lumMod val="65000"/>
                  </a:schemeClr>
                </a:solidFill>
              </a:rPr>
              <a:t> we </a:t>
            </a:r>
            <a:r>
              <a:rPr lang="nl-NL" sz="1100" dirty="0" err="1" smtClean="0">
                <a:solidFill>
                  <a:schemeClr val="bg1">
                    <a:lumMod val="65000"/>
                  </a:schemeClr>
                </a:solidFill>
              </a:rPr>
              <a:t>know</a:t>
            </a:r>
            <a:r>
              <a:rPr lang="nl-NL" sz="1100" dirty="0" smtClean="0">
                <a:solidFill>
                  <a:schemeClr val="bg1">
                    <a:lumMod val="65000"/>
                  </a:schemeClr>
                </a:solidFill>
              </a:rPr>
              <a:t> of </a:t>
            </a:r>
            <a:r>
              <a:rPr lang="nl-NL" sz="1100" dirty="0" err="1" smtClean="0">
                <a:solidFill>
                  <a:schemeClr val="bg1">
                    <a:lumMod val="65000"/>
                  </a:schemeClr>
                </a:solidFill>
              </a:rPr>
              <a:t>because</a:t>
            </a:r>
            <a:r>
              <a:rPr lang="nl-NL" sz="1100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nl-NL" sz="1100" dirty="0" err="1" smtClean="0">
                <a:solidFill>
                  <a:schemeClr val="bg1">
                    <a:lumMod val="65000"/>
                  </a:schemeClr>
                </a:solidFill>
              </a:rPr>
              <a:t>they</a:t>
            </a:r>
            <a:r>
              <a:rPr lang="nl-NL" sz="1100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nl-NL" sz="1100" dirty="0" err="1" smtClean="0">
                <a:solidFill>
                  <a:schemeClr val="bg1">
                    <a:lumMod val="65000"/>
                  </a:schemeClr>
                </a:solidFill>
              </a:rPr>
              <a:t>send</a:t>
            </a:r>
            <a:r>
              <a:rPr lang="nl-NL" sz="1100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nl-NL" sz="1100" dirty="0" err="1" smtClean="0">
                <a:solidFill>
                  <a:schemeClr val="bg1">
                    <a:lumMod val="65000"/>
                  </a:schemeClr>
                </a:solidFill>
              </a:rPr>
              <a:t>us</a:t>
            </a:r>
            <a:r>
              <a:rPr lang="nl-NL" sz="1100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nl-NL" sz="1100" dirty="0" err="1" smtClean="0">
                <a:solidFill>
                  <a:schemeClr val="bg1">
                    <a:lumMod val="65000"/>
                  </a:schemeClr>
                </a:solidFill>
              </a:rPr>
              <a:t>statistics</a:t>
            </a:r>
            <a:endParaRPr lang="nl-NL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9369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Stuff we are </a:t>
            </a:r>
            <a:r>
              <a:rPr lang="nl-NL" dirty="0" err="1" smtClean="0"/>
              <a:t>working</a:t>
            </a:r>
            <a:r>
              <a:rPr lang="nl-NL" dirty="0" smtClean="0"/>
              <a:t> on right </a:t>
            </a:r>
            <a:r>
              <a:rPr lang="nl-NL" dirty="0" err="1" smtClean="0"/>
              <a:t>now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smtClean="0"/>
              <a:t>BIMSie </a:t>
            </a:r>
            <a:r>
              <a:rPr lang="nl-NL" dirty="0" err="1" smtClean="0"/>
              <a:t>cloud</a:t>
            </a:r>
            <a:r>
              <a:rPr lang="nl-NL" dirty="0" smtClean="0"/>
              <a:t> service interfaces (BuildingSMART Alliance US)</a:t>
            </a:r>
          </a:p>
          <a:p>
            <a:endParaRPr lang="nl-NL" dirty="0" smtClean="0"/>
          </a:p>
          <a:p>
            <a:r>
              <a:rPr lang="nl-NL" dirty="0" err="1" smtClean="0"/>
              <a:t>mvdXML</a:t>
            </a:r>
            <a:endParaRPr lang="nl-NL" dirty="0" smtClean="0"/>
          </a:p>
          <a:p>
            <a:endParaRPr lang="nl-NL" dirty="0" smtClean="0"/>
          </a:p>
          <a:p>
            <a:r>
              <a:rPr lang="nl-NL" dirty="0" smtClean="0"/>
              <a:t>IFC 4</a:t>
            </a:r>
          </a:p>
          <a:p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dirty="0" smtClean="0"/>
              <a:t>Léon van Berlo </a:t>
            </a:r>
            <a:r>
              <a:rPr lang="nl-NL" dirty="0" err="1" smtClean="0"/>
              <a:t>M.Sc</a:t>
            </a:r>
            <a:r>
              <a:rPr lang="nl-NL" dirty="0" smtClean="0"/>
              <a:t>.
BIMserver.org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3882344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03350" y="3356992"/>
            <a:ext cx="7272338" cy="720000"/>
          </a:xfrm>
        </p:spPr>
        <p:txBody>
          <a:bodyPr/>
          <a:lstStyle/>
          <a:p>
            <a:pPr algn="ctr"/>
            <a:r>
              <a:rPr lang="nl-NL" dirty="0" err="1" smtClean="0"/>
              <a:t>Join</a:t>
            </a:r>
            <a:r>
              <a:rPr lang="nl-NL" dirty="0" smtClean="0"/>
              <a:t> </a:t>
            </a:r>
            <a:r>
              <a:rPr lang="nl-NL" dirty="0" err="1" smtClean="0"/>
              <a:t>our</a:t>
            </a:r>
            <a:r>
              <a:rPr lang="nl-NL" dirty="0" smtClean="0"/>
              <a:t> mission!</a:t>
            </a:r>
            <a:br>
              <a:rPr lang="nl-NL" dirty="0" smtClean="0"/>
            </a:br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dirty="0" smtClean="0"/>
              <a:t>Léon van Berlo </a:t>
            </a:r>
            <a:r>
              <a:rPr lang="nl-NL" dirty="0" err="1" smtClean="0"/>
              <a:t>M.Sc</a:t>
            </a:r>
            <a:r>
              <a:rPr lang="nl-NL" dirty="0" smtClean="0"/>
              <a:t>.
BIMserver.org</a:t>
            </a:r>
            <a:endParaRPr lang="nl-NL" dirty="0"/>
          </a:p>
        </p:txBody>
      </p:sp>
      <p:pic>
        <p:nvPicPr>
          <p:cNvPr id="7172" name="Picture 4" descr="http://bimserver.org/images/logo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864" y="5517232"/>
            <a:ext cx="3314700" cy="1152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5652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Our</a:t>
            </a:r>
            <a:r>
              <a:rPr lang="nl-NL" dirty="0" smtClean="0"/>
              <a:t> </a:t>
            </a:r>
            <a:r>
              <a:rPr lang="nl-NL" dirty="0" err="1" smtClean="0"/>
              <a:t>philosophy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03350" y="1988840"/>
            <a:ext cx="7272338" cy="4182150"/>
          </a:xfrm>
        </p:spPr>
        <p:txBody>
          <a:bodyPr/>
          <a:lstStyle/>
          <a:p>
            <a:pPr fontAlgn="base"/>
            <a:r>
              <a:rPr lang="nl-NL" b="1" dirty="0" err="1" smtClean="0"/>
              <a:t>Our</a:t>
            </a:r>
            <a:r>
              <a:rPr lang="nl-NL" b="1" dirty="0" smtClean="0"/>
              <a:t> mission </a:t>
            </a:r>
            <a:r>
              <a:rPr lang="nl-NL" dirty="0" smtClean="0"/>
              <a:t>is </a:t>
            </a:r>
            <a:r>
              <a:rPr lang="nl-NL" dirty="0" err="1" smtClean="0"/>
              <a:t>to</a:t>
            </a:r>
            <a:r>
              <a:rPr lang="nl-NL" dirty="0" smtClean="0"/>
              <a:t> help </a:t>
            </a:r>
            <a:r>
              <a:rPr lang="nl-NL" dirty="0" err="1" smtClean="0"/>
              <a:t>all</a:t>
            </a:r>
            <a:r>
              <a:rPr lang="nl-NL" dirty="0" smtClean="0"/>
              <a:t> actors in the </a:t>
            </a:r>
            <a:r>
              <a:rPr lang="nl-NL" dirty="0" err="1" smtClean="0"/>
              <a:t>Architectural</a:t>
            </a:r>
            <a:r>
              <a:rPr lang="nl-NL" dirty="0" smtClean="0"/>
              <a:t>, Engineering </a:t>
            </a:r>
            <a:r>
              <a:rPr lang="nl-NL" dirty="0" err="1" smtClean="0"/>
              <a:t>and</a:t>
            </a:r>
            <a:r>
              <a:rPr lang="nl-NL" dirty="0" smtClean="0"/>
              <a:t> Construction (AEC) </a:t>
            </a:r>
            <a:r>
              <a:rPr lang="nl-NL" dirty="0" err="1" smtClean="0"/>
              <a:t>industry</a:t>
            </a:r>
            <a:r>
              <a:rPr lang="nl-NL" dirty="0" smtClean="0"/>
              <a:t> </a:t>
            </a:r>
            <a:r>
              <a:rPr lang="nl-NL" u="sng" dirty="0" err="1" smtClean="0"/>
              <a:t>to</a:t>
            </a:r>
            <a:r>
              <a:rPr lang="nl-NL" u="sng" dirty="0" smtClean="0"/>
              <a:t> </a:t>
            </a:r>
            <a:r>
              <a:rPr lang="nl-NL" u="sng" dirty="0" err="1" smtClean="0"/>
              <a:t>collaborate</a:t>
            </a:r>
            <a:r>
              <a:rPr lang="nl-NL" u="sng" dirty="0" smtClean="0"/>
              <a:t> more </a:t>
            </a:r>
            <a:r>
              <a:rPr lang="nl-NL" u="sng" dirty="0" err="1" smtClean="0"/>
              <a:t>efficiently</a:t>
            </a:r>
            <a:r>
              <a:rPr lang="nl-NL" u="sng" dirty="0" smtClean="0"/>
              <a:t> </a:t>
            </a:r>
            <a:r>
              <a:rPr lang="nl-NL" u="sng" dirty="0" err="1" smtClean="0"/>
              <a:t>and</a:t>
            </a:r>
            <a:r>
              <a:rPr lang="nl-NL" u="sng" dirty="0" smtClean="0"/>
              <a:t> </a:t>
            </a:r>
            <a:r>
              <a:rPr lang="nl-NL" u="sng" dirty="0" err="1" smtClean="0"/>
              <a:t>effectively</a:t>
            </a:r>
            <a:r>
              <a:rPr lang="nl-NL" dirty="0" smtClean="0"/>
              <a:t> (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thereby</a:t>
            </a:r>
            <a:r>
              <a:rPr lang="nl-NL" dirty="0" smtClean="0"/>
              <a:t> </a:t>
            </a:r>
            <a:r>
              <a:rPr lang="nl-NL" dirty="0" err="1" smtClean="0"/>
              <a:t>creating</a:t>
            </a:r>
            <a:r>
              <a:rPr lang="nl-NL" dirty="0" smtClean="0"/>
              <a:t> </a:t>
            </a:r>
            <a:r>
              <a:rPr lang="nl-NL" dirty="0" err="1" smtClean="0"/>
              <a:t>better</a:t>
            </a:r>
            <a:r>
              <a:rPr lang="nl-NL" dirty="0" smtClean="0"/>
              <a:t> buildings </a:t>
            </a:r>
            <a:r>
              <a:rPr lang="nl-NL" dirty="0" err="1" smtClean="0"/>
              <a:t>for</a:t>
            </a:r>
            <a:r>
              <a:rPr lang="nl-NL" dirty="0" smtClean="0"/>
              <a:t> </a:t>
            </a:r>
            <a:r>
              <a:rPr lang="nl-NL" dirty="0" err="1" smtClean="0"/>
              <a:t>lower</a:t>
            </a:r>
            <a:r>
              <a:rPr lang="nl-NL" dirty="0" smtClean="0"/>
              <a:t> </a:t>
            </a:r>
            <a:r>
              <a:rPr lang="nl-NL" dirty="0" err="1" smtClean="0"/>
              <a:t>costs</a:t>
            </a:r>
            <a:r>
              <a:rPr lang="nl-NL" dirty="0" smtClean="0"/>
              <a:t>).</a:t>
            </a:r>
          </a:p>
          <a:p>
            <a:pPr fontAlgn="base"/>
            <a:endParaRPr lang="nl-NL" dirty="0" smtClean="0"/>
          </a:p>
          <a:p>
            <a:pPr fontAlgn="base"/>
            <a:r>
              <a:rPr lang="nl-NL" b="1" dirty="0" err="1" smtClean="0"/>
              <a:t>Our</a:t>
            </a:r>
            <a:r>
              <a:rPr lang="nl-NL" b="1" dirty="0" smtClean="0"/>
              <a:t> goal </a:t>
            </a:r>
            <a:r>
              <a:rPr lang="nl-NL" dirty="0" smtClean="0"/>
              <a:t>is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create</a:t>
            </a:r>
            <a:r>
              <a:rPr lang="nl-NL" dirty="0" smtClean="0"/>
              <a:t> the most </a:t>
            </a:r>
            <a:r>
              <a:rPr lang="nl-NL" dirty="0" err="1" smtClean="0"/>
              <a:t>favorite</a:t>
            </a:r>
            <a:r>
              <a:rPr lang="nl-NL" dirty="0" smtClean="0"/>
              <a:t> software platform </a:t>
            </a:r>
            <a:r>
              <a:rPr lang="nl-NL" dirty="0" err="1" smtClean="0"/>
              <a:t>for</a:t>
            </a:r>
            <a:r>
              <a:rPr lang="nl-NL" dirty="0" smtClean="0"/>
              <a:t> </a:t>
            </a:r>
            <a:r>
              <a:rPr lang="nl-NL" dirty="0" err="1" smtClean="0"/>
              <a:t>collaboration</a:t>
            </a:r>
            <a:r>
              <a:rPr lang="nl-NL" dirty="0" smtClean="0"/>
              <a:t> in the AEC-</a:t>
            </a:r>
            <a:r>
              <a:rPr lang="nl-NL" dirty="0" err="1" smtClean="0"/>
              <a:t>industry</a:t>
            </a:r>
            <a:r>
              <a:rPr lang="nl-NL" dirty="0" smtClean="0"/>
              <a:t>.</a:t>
            </a:r>
          </a:p>
          <a:p>
            <a:pPr fontAlgn="base"/>
            <a:endParaRPr lang="nl-NL" dirty="0" smtClean="0"/>
          </a:p>
          <a:p>
            <a:pPr fontAlgn="base"/>
            <a:r>
              <a:rPr lang="nl-NL" b="1" dirty="0" err="1" smtClean="0"/>
              <a:t>Our</a:t>
            </a:r>
            <a:r>
              <a:rPr lang="nl-NL" b="1" dirty="0" smtClean="0"/>
              <a:t> </a:t>
            </a:r>
            <a:r>
              <a:rPr lang="nl-NL" b="1" dirty="0" err="1" smtClean="0"/>
              <a:t>values</a:t>
            </a:r>
            <a:r>
              <a:rPr lang="nl-NL" dirty="0" smtClean="0"/>
              <a:t> are the </a:t>
            </a:r>
            <a:r>
              <a:rPr lang="nl-NL" dirty="0" err="1" smtClean="0"/>
              <a:t>core</a:t>
            </a:r>
            <a:r>
              <a:rPr lang="nl-NL" dirty="0" smtClean="0"/>
              <a:t> </a:t>
            </a:r>
            <a:r>
              <a:rPr lang="nl-NL" dirty="0" err="1" smtClean="0"/>
              <a:t>principles</a:t>
            </a:r>
            <a:r>
              <a:rPr lang="nl-NL" dirty="0" smtClean="0"/>
              <a:t> </a:t>
            </a:r>
            <a:r>
              <a:rPr lang="nl-NL" dirty="0" err="1" smtClean="0"/>
              <a:t>that</a:t>
            </a:r>
            <a:r>
              <a:rPr lang="nl-NL" dirty="0" smtClean="0"/>
              <a:t> </a:t>
            </a:r>
            <a:r>
              <a:rPr lang="nl-NL" dirty="0" err="1" smtClean="0"/>
              <a:t>define</a:t>
            </a:r>
            <a:r>
              <a:rPr lang="nl-NL" dirty="0" smtClean="0"/>
              <a:t> </a:t>
            </a:r>
            <a:r>
              <a:rPr lang="nl-NL" dirty="0" err="1" smtClean="0"/>
              <a:t>everything</a:t>
            </a:r>
            <a:r>
              <a:rPr lang="nl-NL" dirty="0" smtClean="0"/>
              <a:t> we do: </a:t>
            </a:r>
          </a:p>
          <a:p>
            <a:pPr lvl="1" fontAlgn="base"/>
            <a:r>
              <a:rPr lang="nl-NL" dirty="0" err="1" smtClean="0"/>
              <a:t>Innovative</a:t>
            </a:r>
            <a:endParaRPr lang="nl-NL" dirty="0" smtClean="0"/>
          </a:p>
          <a:p>
            <a:pPr lvl="1" fontAlgn="base"/>
            <a:r>
              <a:rPr lang="nl-NL" dirty="0" err="1" smtClean="0"/>
              <a:t>Reliable</a:t>
            </a:r>
            <a:endParaRPr lang="nl-NL" dirty="0" smtClean="0"/>
          </a:p>
          <a:p>
            <a:pPr lvl="1" fontAlgn="base"/>
            <a:r>
              <a:rPr lang="nl-NL" dirty="0" err="1" smtClean="0"/>
              <a:t>Responsible</a:t>
            </a:r>
            <a:endParaRPr lang="nl-NL" dirty="0" smtClean="0"/>
          </a:p>
          <a:p>
            <a:pPr lvl="1" fontAlgn="base"/>
            <a:r>
              <a:rPr lang="nl-NL" dirty="0" smtClean="0"/>
              <a:t>Commercial </a:t>
            </a:r>
            <a:r>
              <a:rPr lang="nl-NL" dirty="0" err="1" smtClean="0"/>
              <a:t>use</a:t>
            </a:r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dirty="0" smtClean="0"/>
              <a:t>Léon van Berlo </a:t>
            </a:r>
            <a:r>
              <a:rPr lang="nl-NL" dirty="0" err="1" smtClean="0"/>
              <a:t>M.Sc</a:t>
            </a:r>
            <a:r>
              <a:rPr lang="nl-NL" dirty="0" smtClean="0"/>
              <a:t>.
BIMserver.org</a:t>
            </a:r>
            <a:endParaRPr lang="nl-NL" dirty="0"/>
          </a:p>
        </p:txBody>
      </p:sp>
      <p:sp>
        <p:nvSpPr>
          <p:cNvPr id="5" name="TextBox 4"/>
          <p:cNvSpPr txBox="1"/>
          <p:nvPr/>
        </p:nvSpPr>
        <p:spPr>
          <a:xfrm>
            <a:off x="6444208" y="6237312"/>
            <a:ext cx="25394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100" dirty="0" smtClean="0">
                <a:hlinkClick r:id="rId2"/>
              </a:rPr>
              <a:t>http://bimserver.org/about/philosophy/</a:t>
            </a:r>
            <a:endParaRPr lang="nl-NL" sz="1100" dirty="0"/>
          </a:p>
        </p:txBody>
      </p:sp>
    </p:spTree>
    <p:extLst>
      <p:ext uri="{BB962C8B-B14F-4D97-AF65-F5344CB8AC3E}">
        <p14:creationId xmlns:p14="http://schemas.microsoft.com/office/powerpoint/2010/main" val="3322063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dirty="0" smtClean="0"/>
              <a:t>Léon van Berlo </a:t>
            </a:r>
            <a:r>
              <a:rPr lang="nl-NL" dirty="0" err="1" smtClean="0"/>
              <a:t>M.Sc</a:t>
            </a:r>
            <a:r>
              <a:rPr lang="nl-NL" dirty="0" smtClean="0"/>
              <a:t>.
BIMserver.org</a:t>
            </a:r>
            <a:endParaRPr lang="nl-NL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12576" y="0"/>
            <a:ext cx="11273425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48253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Strategy</a:t>
            </a:r>
            <a:r>
              <a:rPr lang="nl-NL" dirty="0" smtClean="0"/>
              <a:t>: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03350" y="2060848"/>
            <a:ext cx="7272338" cy="4182150"/>
          </a:xfrm>
        </p:spPr>
        <p:txBody>
          <a:bodyPr/>
          <a:lstStyle/>
          <a:p>
            <a:r>
              <a:rPr lang="nl-NL" dirty="0" smtClean="0"/>
              <a:t>Mission: help AEC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collaborate</a:t>
            </a:r>
            <a:r>
              <a:rPr lang="nl-NL" dirty="0" smtClean="0"/>
              <a:t> more </a:t>
            </a:r>
            <a:r>
              <a:rPr lang="nl-NL" dirty="0" err="1" smtClean="0"/>
              <a:t>efficiently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effectively</a:t>
            </a:r>
            <a:endParaRPr lang="nl-NL" dirty="0" smtClean="0"/>
          </a:p>
          <a:p>
            <a:pPr marL="0" indent="0">
              <a:buNone/>
            </a:pPr>
            <a:r>
              <a:rPr lang="nl-NL" dirty="0" smtClean="0"/>
              <a:t>		+</a:t>
            </a:r>
          </a:p>
          <a:p>
            <a:r>
              <a:rPr lang="nl-NL" dirty="0" err="1" smtClean="0"/>
              <a:t>Position</a:t>
            </a:r>
            <a:r>
              <a:rPr lang="nl-NL" dirty="0" smtClean="0"/>
              <a:t>: </a:t>
            </a:r>
            <a:r>
              <a:rPr lang="nl-NL" dirty="0" err="1" smtClean="0"/>
              <a:t>Not</a:t>
            </a:r>
            <a:r>
              <a:rPr lang="nl-NL" dirty="0" smtClean="0"/>
              <a:t> software </a:t>
            </a:r>
            <a:r>
              <a:rPr lang="nl-NL" dirty="0" err="1" smtClean="0"/>
              <a:t>vendors</a:t>
            </a:r>
            <a:endParaRPr lang="nl-NL" dirty="0" smtClean="0"/>
          </a:p>
          <a:p>
            <a:pPr lvl="2"/>
            <a:r>
              <a:rPr lang="nl-NL" dirty="0" err="1" smtClean="0"/>
              <a:t>Creating</a:t>
            </a:r>
            <a:r>
              <a:rPr lang="nl-NL" dirty="0" smtClean="0"/>
              <a:t> a platform </a:t>
            </a:r>
            <a:r>
              <a:rPr lang="nl-NL" dirty="0" err="1" smtClean="0"/>
              <a:t>for</a:t>
            </a:r>
            <a:r>
              <a:rPr lang="nl-NL" dirty="0" smtClean="0"/>
              <a:t> </a:t>
            </a:r>
            <a:r>
              <a:rPr lang="nl-NL" dirty="0" err="1" smtClean="0"/>
              <a:t>others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build</a:t>
            </a:r>
            <a:r>
              <a:rPr lang="nl-NL" dirty="0" smtClean="0"/>
              <a:t> on top / </a:t>
            </a:r>
            <a:r>
              <a:rPr lang="nl-NL" dirty="0" err="1" smtClean="0"/>
              <a:t>extend</a:t>
            </a:r>
            <a:r>
              <a:rPr lang="nl-NL" dirty="0" smtClean="0"/>
              <a:t>;</a:t>
            </a:r>
          </a:p>
          <a:p>
            <a:pPr lvl="2"/>
            <a:r>
              <a:rPr lang="nl-NL" dirty="0" smtClean="0"/>
              <a:t>No direct end-users;</a:t>
            </a:r>
          </a:p>
          <a:p>
            <a:pPr lvl="2"/>
            <a:r>
              <a:rPr lang="nl-NL" dirty="0" err="1" smtClean="0"/>
              <a:t>Creating</a:t>
            </a:r>
            <a:r>
              <a:rPr lang="nl-NL" dirty="0" smtClean="0"/>
              <a:t> a </a:t>
            </a:r>
            <a:r>
              <a:rPr lang="nl-NL" dirty="0" err="1" smtClean="0"/>
              <a:t>snowball</a:t>
            </a:r>
            <a:r>
              <a:rPr lang="nl-NL" dirty="0" smtClean="0"/>
              <a:t> effect;</a:t>
            </a:r>
          </a:p>
          <a:p>
            <a:pPr marL="355600" lvl="2" indent="0">
              <a:buNone/>
            </a:pPr>
            <a:r>
              <a:rPr lang="nl-NL" dirty="0" smtClean="0"/>
              <a:t>		=</a:t>
            </a:r>
          </a:p>
          <a:p>
            <a:r>
              <a:rPr lang="nl-NL" dirty="0" smtClean="0"/>
              <a:t>Goal: </a:t>
            </a:r>
            <a:r>
              <a:rPr lang="nl-NL" dirty="0" err="1" smtClean="0"/>
              <a:t>create</a:t>
            </a:r>
            <a:r>
              <a:rPr lang="nl-NL" dirty="0" smtClean="0"/>
              <a:t> most </a:t>
            </a:r>
            <a:r>
              <a:rPr lang="nl-NL" dirty="0" err="1" smtClean="0"/>
              <a:t>favorite</a:t>
            </a:r>
            <a:r>
              <a:rPr lang="nl-NL" dirty="0" smtClean="0"/>
              <a:t> platform </a:t>
            </a:r>
            <a:r>
              <a:rPr lang="nl-NL" dirty="0" err="1" smtClean="0"/>
              <a:t>by</a:t>
            </a:r>
            <a:r>
              <a:rPr lang="nl-NL" dirty="0" smtClean="0"/>
              <a:t> </a:t>
            </a:r>
            <a:r>
              <a:rPr lang="nl-NL" dirty="0" err="1" smtClean="0"/>
              <a:t>lowering</a:t>
            </a:r>
            <a:r>
              <a:rPr lang="nl-NL" dirty="0" smtClean="0"/>
              <a:t> the </a:t>
            </a:r>
            <a:r>
              <a:rPr lang="nl-NL" dirty="0" err="1" smtClean="0"/>
              <a:t>threshold</a:t>
            </a:r>
            <a:r>
              <a:rPr lang="nl-NL" dirty="0" smtClean="0"/>
              <a:t> </a:t>
            </a:r>
            <a:r>
              <a:rPr lang="nl-NL" dirty="0" err="1" smtClean="0"/>
              <a:t>for</a:t>
            </a:r>
            <a:r>
              <a:rPr lang="nl-NL" dirty="0" smtClean="0"/>
              <a:t> 	</a:t>
            </a:r>
            <a:r>
              <a:rPr lang="nl-NL" dirty="0" err="1" smtClean="0"/>
              <a:t>developers</a:t>
            </a:r>
            <a:r>
              <a:rPr lang="nl-NL" dirty="0" smtClean="0"/>
              <a:t> of niche </a:t>
            </a:r>
            <a:r>
              <a:rPr lang="nl-NL" dirty="0" err="1" smtClean="0"/>
              <a:t>applications</a:t>
            </a:r>
            <a:endParaRPr lang="nl-NL" dirty="0" smtClean="0"/>
          </a:p>
          <a:p>
            <a:pPr marL="185738" lvl="1" indent="0">
              <a:buNone/>
            </a:pPr>
            <a:r>
              <a:rPr lang="nl-NL" dirty="0" smtClean="0"/>
              <a:t>		=</a:t>
            </a:r>
          </a:p>
          <a:p>
            <a:r>
              <a:rPr lang="nl-NL" dirty="0" smtClean="0"/>
              <a:t>Mission: help AEC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collaborate</a:t>
            </a:r>
            <a:r>
              <a:rPr lang="nl-NL" dirty="0" smtClean="0"/>
              <a:t> more </a:t>
            </a:r>
            <a:r>
              <a:rPr lang="nl-NL" dirty="0" err="1" smtClean="0"/>
              <a:t>efficiently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effectively</a:t>
            </a:r>
            <a:endParaRPr lang="nl-NL" dirty="0" smtClean="0"/>
          </a:p>
          <a:p>
            <a:endParaRPr lang="nl-NL" dirty="0" smtClean="0"/>
          </a:p>
          <a:p>
            <a:endParaRPr lang="nl-NL" dirty="0" smtClean="0"/>
          </a:p>
          <a:p>
            <a:pPr marL="0" indent="0">
              <a:buNone/>
            </a:pPr>
            <a:endParaRPr lang="nl-NL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dirty="0" smtClean="0"/>
              <a:t>Léon van Berlo </a:t>
            </a:r>
            <a:r>
              <a:rPr lang="nl-NL" dirty="0" err="1" smtClean="0"/>
              <a:t>M.Sc</a:t>
            </a:r>
            <a:r>
              <a:rPr lang="nl-NL" dirty="0" smtClean="0"/>
              <a:t>.
BIMserver.org</a:t>
            </a:r>
            <a:endParaRPr lang="nl-NL" dirty="0"/>
          </a:p>
        </p:txBody>
      </p:sp>
      <p:sp>
        <p:nvSpPr>
          <p:cNvPr id="5" name="Down Arrow 4"/>
          <p:cNvSpPr/>
          <p:nvPr/>
        </p:nvSpPr>
        <p:spPr>
          <a:xfrm>
            <a:off x="467544" y="2348880"/>
            <a:ext cx="432049" cy="3168352"/>
          </a:xfrm>
          <a:prstGeom prst="downArrow">
            <a:avLst>
              <a:gd name="adj1" fmla="val 50000"/>
              <a:gd name="adj2" fmla="val 138469"/>
            </a:avLst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204992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dirty="0" smtClean="0"/>
              <a:t>Léon van Berlo </a:t>
            </a:r>
            <a:r>
              <a:rPr lang="nl-NL" dirty="0" err="1" smtClean="0"/>
              <a:t>M.Sc</a:t>
            </a:r>
            <a:r>
              <a:rPr lang="nl-NL" dirty="0" smtClean="0"/>
              <a:t>.
BIMserver.org</a:t>
            </a:r>
            <a:endParaRPr lang="nl-NL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1975463"/>
            <a:ext cx="6696744" cy="42618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403350" y="1342800"/>
            <a:ext cx="7272338" cy="720000"/>
          </a:xfrm>
        </p:spPr>
        <p:txBody>
          <a:bodyPr/>
          <a:lstStyle/>
          <a:p>
            <a:r>
              <a:rPr lang="nl-NL" dirty="0" smtClean="0"/>
              <a:t>How a ‘platform’ looks….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859610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What</a:t>
            </a:r>
            <a:r>
              <a:rPr lang="nl-NL" dirty="0" smtClean="0"/>
              <a:t> </a:t>
            </a:r>
            <a:r>
              <a:rPr lang="nl-NL" dirty="0" err="1" smtClean="0"/>
              <a:t>BIMserver</a:t>
            </a:r>
            <a:r>
              <a:rPr lang="nl-NL" dirty="0" smtClean="0"/>
              <a:t> is….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03350" y="1988840"/>
            <a:ext cx="7272338" cy="4182150"/>
          </a:xfrm>
        </p:spPr>
        <p:txBody>
          <a:bodyPr/>
          <a:lstStyle/>
          <a:p>
            <a:endParaRPr lang="nl-NL" sz="2200" b="1" dirty="0" smtClean="0"/>
          </a:p>
          <a:p>
            <a:r>
              <a:rPr lang="nl-NL" sz="2200" b="1" dirty="0" smtClean="0"/>
              <a:t>Open </a:t>
            </a:r>
            <a:r>
              <a:rPr lang="nl-NL" sz="2200" b="1" dirty="0" err="1" smtClean="0"/>
              <a:t>and</a:t>
            </a:r>
            <a:r>
              <a:rPr lang="nl-NL" sz="2200" b="1" dirty="0" smtClean="0"/>
              <a:t> </a:t>
            </a:r>
            <a:r>
              <a:rPr lang="nl-NL" sz="2200" b="1" dirty="0" err="1" smtClean="0"/>
              <a:t>stable</a:t>
            </a:r>
            <a:r>
              <a:rPr lang="nl-NL" sz="2200" b="1" dirty="0" smtClean="0"/>
              <a:t> </a:t>
            </a:r>
            <a:r>
              <a:rPr lang="nl-NL" sz="2200" b="1" dirty="0" err="1" smtClean="0"/>
              <a:t>core</a:t>
            </a:r>
            <a:r>
              <a:rPr lang="nl-NL" sz="2200" b="1" dirty="0" smtClean="0"/>
              <a:t> </a:t>
            </a:r>
            <a:r>
              <a:rPr lang="nl-NL" sz="2200" b="1" dirty="0" err="1" smtClean="0"/>
              <a:t>to</a:t>
            </a:r>
            <a:r>
              <a:rPr lang="nl-NL" sz="2200" b="1" dirty="0" smtClean="0"/>
              <a:t> </a:t>
            </a:r>
            <a:r>
              <a:rPr lang="nl-NL" sz="2200" b="1" dirty="0" err="1" smtClean="0"/>
              <a:t>use</a:t>
            </a:r>
            <a:r>
              <a:rPr lang="nl-NL" sz="2200" b="1" dirty="0" smtClean="0"/>
              <a:t> </a:t>
            </a:r>
            <a:r>
              <a:rPr lang="nl-NL" sz="2200" b="1" dirty="0" err="1" smtClean="0"/>
              <a:t>and</a:t>
            </a:r>
            <a:r>
              <a:rPr lang="nl-NL" sz="2200" b="1" dirty="0" smtClean="0"/>
              <a:t> </a:t>
            </a:r>
            <a:r>
              <a:rPr lang="nl-NL" sz="2200" b="1" dirty="0" err="1" smtClean="0"/>
              <a:t>build</a:t>
            </a:r>
            <a:r>
              <a:rPr lang="nl-NL" sz="2200" b="1" dirty="0" smtClean="0"/>
              <a:t> on top</a:t>
            </a:r>
          </a:p>
          <a:p>
            <a:pPr lvl="1"/>
            <a:endParaRPr lang="nl-NL" dirty="0" smtClean="0"/>
          </a:p>
          <a:p>
            <a:pPr lvl="1"/>
            <a:r>
              <a:rPr lang="nl-NL" dirty="0" err="1" smtClean="0"/>
              <a:t>Core</a:t>
            </a:r>
            <a:r>
              <a:rPr lang="nl-NL" dirty="0" smtClean="0"/>
              <a:t> server features </a:t>
            </a:r>
            <a:r>
              <a:rPr lang="nl-NL" dirty="0" err="1" smtClean="0"/>
              <a:t>like</a:t>
            </a:r>
            <a:r>
              <a:rPr lang="nl-NL" dirty="0" smtClean="0"/>
              <a:t> </a:t>
            </a:r>
            <a:r>
              <a:rPr lang="nl-NL" dirty="0" err="1" smtClean="0"/>
              <a:t>revisions</a:t>
            </a:r>
            <a:r>
              <a:rPr lang="nl-NL" dirty="0" smtClean="0"/>
              <a:t>, </a:t>
            </a:r>
            <a:r>
              <a:rPr lang="nl-NL" dirty="0" err="1" smtClean="0"/>
              <a:t>authorization</a:t>
            </a:r>
            <a:r>
              <a:rPr lang="nl-NL" dirty="0" smtClean="0"/>
              <a:t>, </a:t>
            </a:r>
            <a:r>
              <a:rPr lang="nl-NL" dirty="0" err="1" smtClean="0"/>
              <a:t>compare</a:t>
            </a:r>
            <a:r>
              <a:rPr lang="nl-NL" dirty="0" smtClean="0"/>
              <a:t>, query, </a:t>
            </a:r>
            <a:r>
              <a:rPr lang="nl-NL" dirty="0" err="1" smtClean="0"/>
              <a:t>merging</a:t>
            </a:r>
            <a:r>
              <a:rPr lang="nl-NL" dirty="0" smtClean="0"/>
              <a:t>, etc..</a:t>
            </a:r>
          </a:p>
          <a:p>
            <a:pPr lvl="1"/>
            <a:r>
              <a:rPr lang="nl-NL" dirty="0" smtClean="0"/>
              <a:t>Open interfaces, </a:t>
            </a:r>
            <a:r>
              <a:rPr lang="nl-NL" dirty="0" err="1" smtClean="0"/>
              <a:t>lots</a:t>
            </a:r>
            <a:r>
              <a:rPr lang="nl-NL" dirty="0" smtClean="0"/>
              <a:t> of </a:t>
            </a:r>
            <a:r>
              <a:rPr lang="nl-NL" dirty="0" err="1" smtClean="0"/>
              <a:t>network</a:t>
            </a:r>
            <a:r>
              <a:rPr lang="nl-NL" dirty="0" smtClean="0"/>
              <a:t> </a:t>
            </a:r>
            <a:r>
              <a:rPr lang="nl-NL" dirty="0" err="1" smtClean="0"/>
              <a:t>protocols</a:t>
            </a:r>
            <a:r>
              <a:rPr lang="nl-NL" dirty="0" smtClean="0"/>
              <a:t> (soap, PB, </a:t>
            </a:r>
            <a:r>
              <a:rPr lang="nl-NL" dirty="0" err="1" smtClean="0"/>
              <a:t>json</a:t>
            </a:r>
            <a:r>
              <a:rPr lang="nl-NL" dirty="0" smtClean="0"/>
              <a:t>)</a:t>
            </a:r>
          </a:p>
          <a:p>
            <a:pPr lvl="1"/>
            <a:r>
              <a:rPr lang="nl-NL" dirty="0" smtClean="0"/>
              <a:t>Open </a:t>
            </a:r>
            <a:r>
              <a:rPr lang="nl-NL" dirty="0" err="1" smtClean="0"/>
              <a:t>standards</a:t>
            </a:r>
            <a:endParaRPr lang="nl-NL" dirty="0" smtClean="0"/>
          </a:p>
          <a:p>
            <a:pPr lvl="1"/>
            <a:r>
              <a:rPr lang="nl-NL" dirty="0" err="1" smtClean="0"/>
              <a:t>Plugin</a:t>
            </a:r>
            <a:r>
              <a:rPr lang="nl-NL" dirty="0" smtClean="0"/>
              <a:t> </a:t>
            </a:r>
            <a:r>
              <a:rPr lang="nl-NL" dirty="0" err="1" smtClean="0"/>
              <a:t>framework</a:t>
            </a:r>
            <a:r>
              <a:rPr lang="nl-NL" dirty="0" smtClean="0"/>
              <a:t> </a:t>
            </a:r>
            <a:r>
              <a:rPr lang="nl-NL" dirty="0" err="1" smtClean="0"/>
              <a:t>for</a:t>
            </a:r>
            <a:r>
              <a:rPr lang="nl-NL" dirty="0" smtClean="0"/>
              <a:t> </a:t>
            </a:r>
            <a:r>
              <a:rPr lang="nl-NL" dirty="0" err="1" smtClean="0"/>
              <a:t>render</a:t>
            </a:r>
            <a:r>
              <a:rPr lang="nl-NL" dirty="0" smtClean="0"/>
              <a:t> engines (</a:t>
            </a:r>
            <a:r>
              <a:rPr lang="nl-NL" dirty="0" err="1" smtClean="0"/>
              <a:t>like</a:t>
            </a:r>
            <a:r>
              <a:rPr lang="nl-NL" dirty="0" smtClean="0"/>
              <a:t> IfcOpenShell); </a:t>
            </a:r>
            <a:r>
              <a:rPr lang="nl-NL" dirty="0" err="1" smtClean="0"/>
              <a:t>ObjectIDMs</a:t>
            </a:r>
            <a:r>
              <a:rPr lang="nl-NL" dirty="0" smtClean="0"/>
              <a:t> &amp; Query engines (</a:t>
            </a:r>
            <a:r>
              <a:rPr lang="nl-NL" dirty="0" err="1" smtClean="0"/>
              <a:t>like</a:t>
            </a:r>
            <a:r>
              <a:rPr lang="nl-NL" dirty="0" smtClean="0"/>
              <a:t> </a:t>
            </a:r>
            <a:r>
              <a:rPr lang="nl-NL" dirty="0" err="1" smtClean="0"/>
              <a:t>BimQL</a:t>
            </a:r>
            <a:r>
              <a:rPr lang="nl-NL" dirty="0" smtClean="0"/>
              <a:t>)</a:t>
            </a:r>
          </a:p>
          <a:p>
            <a:pPr lvl="1"/>
            <a:r>
              <a:rPr lang="nl-NL" dirty="0" err="1" smtClean="0"/>
              <a:t>Flexible</a:t>
            </a:r>
            <a:r>
              <a:rPr lang="nl-NL" dirty="0" smtClean="0"/>
              <a:t> </a:t>
            </a:r>
            <a:r>
              <a:rPr lang="nl-NL" dirty="0" err="1" smtClean="0"/>
              <a:t>admin</a:t>
            </a:r>
            <a:r>
              <a:rPr lang="nl-NL" dirty="0" smtClean="0"/>
              <a:t> </a:t>
            </a:r>
            <a:r>
              <a:rPr lang="nl-NL" dirty="0" err="1" smtClean="0"/>
              <a:t>configuration</a:t>
            </a:r>
            <a:r>
              <a:rPr lang="nl-NL" dirty="0" smtClean="0"/>
              <a:t> &amp; fine-</a:t>
            </a:r>
            <a:r>
              <a:rPr lang="nl-NL" dirty="0" err="1" smtClean="0"/>
              <a:t>tuning</a:t>
            </a:r>
            <a:endParaRPr lang="nl-NL" dirty="0" smtClean="0"/>
          </a:p>
          <a:p>
            <a:pPr lvl="1"/>
            <a:r>
              <a:rPr lang="nl-NL" dirty="0" smtClean="0"/>
              <a:t>Open source</a:t>
            </a:r>
          </a:p>
          <a:p>
            <a:pPr lvl="1"/>
            <a:r>
              <a:rPr lang="nl-NL" dirty="0" err="1" smtClean="0"/>
              <a:t>etc</a:t>
            </a:r>
            <a:r>
              <a:rPr lang="nl-NL" dirty="0" smtClean="0"/>
              <a:t>…</a:t>
            </a:r>
          </a:p>
          <a:p>
            <a:endParaRPr lang="nl-NL" dirty="0" smtClean="0"/>
          </a:p>
          <a:p>
            <a:endParaRPr lang="nl-NL" dirty="0" smtClean="0"/>
          </a:p>
          <a:p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dirty="0" smtClean="0"/>
              <a:t>Léon van Berlo </a:t>
            </a:r>
            <a:r>
              <a:rPr lang="nl-NL" dirty="0" err="1" smtClean="0"/>
              <a:t>M.Sc</a:t>
            </a:r>
            <a:r>
              <a:rPr lang="nl-NL" dirty="0" smtClean="0"/>
              <a:t>.
BIMserver.org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093159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ounded Rectangle 31"/>
          <p:cNvSpPr/>
          <p:nvPr/>
        </p:nvSpPr>
        <p:spPr>
          <a:xfrm>
            <a:off x="899592" y="2708920"/>
            <a:ext cx="792088" cy="1872208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 smtClean="0">
                <a:solidFill>
                  <a:schemeClr val="tx1"/>
                </a:solidFill>
              </a:rPr>
              <a:t>GUI </a:t>
            </a:r>
            <a:r>
              <a:rPr lang="nl-NL" sz="1200" dirty="0" err="1" smtClean="0">
                <a:solidFill>
                  <a:schemeClr val="tx1"/>
                </a:solidFill>
              </a:rPr>
              <a:t>plugins</a:t>
            </a:r>
            <a:endParaRPr lang="nl-NL" sz="1200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The </a:t>
            </a:r>
            <a:r>
              <a:rPr lang="nl-NL" dirty="0" err="1" smtClean="0"/>
              <a:t>plugin</a:t>
            </a:r>
            <a:r>
              <a:rPr lang="nl-NL" dirty="0" smtClean="0"/>
              <a:t> </a:t>
            </a:r>
            <a:r>
              <a:rPr lang="nl-NL" dirty="0" err="1" smtClean="0"/>
              <a:t>framework</a:t>
            </a:r>
            <a:r>
              <a:rPr lang="nl-NL" dirty="0" smtClean="0"/>
              <a:t> </a:t>
            </a:r>
            <a:r>
              <a:rPr lang="nl-NL" sz="1800" b="0" dirty="0" smtClean="0"/>
              <a:t>(</a:t>
            </a:r>
            <a:r>
              <a:rPr lang="nl-NL" sz="1800" b="0" dirty="0" err="1" smtClean="0"/>
              <a:t>example</a:t>
            </a:r>
            <a:r>
              <a:rPr lang="nl-NL" sz="1800" b="0" dirty="0" smtClean="0"/>
              <a:t> </a:t>
            </a:r>
            <a:r>
              <a:rPr lang="nl-NL" sz="1800" b="0" dirty="0" err="1" smtClean="0"/>
              <a:t>for</a:t>
            </a:r>
            <a:r>
              <a:rPr lang="nl-NL" sz="1800" b="0" dirty="0" smtClean="0"/>
              <a:t> ‘output’)</a:t>
            </a:r>
            <a:endParaRPr lang="nl-NL" sz="1800" b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dirty="0" smtClean="0"/>
              <a:t>Léon van Berlo </a:t>
            </a:r>
            <a:r>
              <a:rPr lang="nl-NL" dirty="0" err="1" smtClean="0"/>
              <a:t>M.Sc</a:t>
            </a:r>
            <a:r>
              <a:rPr lang="nl-NL" dirty="0" smtClean="0"/>
              <a:t>.
BIMserver.org</a:t>
            </a:r>
            <a:endParaRPr lang="nl-NL" dirty="0"/>
          </a:p>
        </p:txBody>
      </p:sp>
      <p:sp>
        <p:nvSpPr>
          <p:cNvPr id="6" name="Rectangle 5"/>
          <p:cNvSpPr/>
          <p:nvPr/>
        </p:nvSpPr>
        <p:spPr>
          <a:xfrm>
            <a:off x="7887434" y="3933056"/>
            <a:ext cx="1151334" cy="791934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 smtClean="0">
                <a:solidFill>
                  <a:schemeClr val="tx1"/>
                </a:solidFill>
              </a:rPr>
              <a:t>Database(s)</a:t>
            </a:r>
            <a:endParaRPr lang="nl-NL" sz="1400" dirty="0"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5402477" y="3933210"/>
            <a:ext cx="852852" cy="79193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 smtClean="0">
                <a:solidFill>
                  <a:schemeClr val="tx1"/>
                </a:solidFill>
              </a:rPr>
              <a:t>EMF</a:t>
            </a:r>
          </a:p>
          <a:p>
            <a:pPr algn="ctr"/>
            <a:r>
              <a:rPr lang="nl-NL" sz="1400" dirty="0" err="1" smtClean="0">
                <a:solidFill>
                  <a:schemeClr val="tx1"/>
                </a:solidFill>
              </a:rPr>
              <a:t>core</a:t>
            </a:r>
            <a:endParaRPr lang="nl-NL" sz="1400" dirty="0">
              <a:solidFill>
                <a:schemeClr val="tx1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6567238" y="3930083"/>
            <a:ext cx="974688" cy="79193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 smtClean="0">
                <a:solidFill>
                  <a:schemeClr val="tx1"/>
                </a:solidFill>
              </a:rPr>
              <a:t>Object</a:t>
            </a:r>
          </a:p>
          <a:p>
            <a:pPr algn="ctr"/>
            <a:r>
              <a:rPr lang="nl-NL" sz="1400" dirty="0" err="1" smtClean="0">
                <a:solidFill>
                  <a:schemeClr val="tx1"/>
                </a:solidFill>
              </a:rPr>
              <a:t>IDMs</a:t>
            </a:r>
            <a:endParaRPr lang="nl-NL" sz="1400" dirty="0">
              <a:solidFill>
                <a:schemeClr val="tx1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2583380" y="3933210"/>
            <a:ext cx="1124524" cy="79193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 err="1" smtClean="0">
                <a:solidFill>
                  <a:schemeClr val="tx1"/>
                </a:solidFill>
              </a:rPr>
              <a:t>Serializers</a:t>
            </a:r>
            <a:endParaRPr lang="nl-NL" sz="1400" dirty="0">
              <a:solidFill>
                <a:schemeClr val="tx1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2037924" y="5151666"/>
            <a:ext cx="1093172" cy="79193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 err="1" smtClean="0">
                <a:solidFill>
                  <a:schemeClr val="tx1"/>
                </a:solidFill>
              </a:rPr>
              <a:t>Merge</a:t>
            </a:r>
            <a:endParaRPr lang="nl-NL" sz="1400" dirty="0" smtClean="0">
              <a:solidFill>
                <a:schemeClr val="tx1"/>
              </a:solidFill>
            </a:endParaRPr>
          </a:p>
          <a:p>
            <a:pPr algn="ctr"/>
            <a:r>
              <a:rPr lang="nl-NL" sz="1400" dirty="0" err="1" smtClean="0">
                <a:solidFill>
                  <a:schemeClr val="tx1"/>
                </a:solidFill>
              </a:rPr>
              <a:t>algorithms</a:t>
            </a:r>
            <a:endParaRPr lang="nl-NL" sz="1400" dirty="0">
              <a:solidFill>
                <a:schemeClr val="tx1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3198536" y="5165208"/>
            <a:ext cx="1035606" cy="79193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 err="1" smtClean="0">
                <a:solidFill>
                  <a:schemeClr val="tx1"/>
                </a:solidFill>
              </a:rPr>
              <a:t>Render</a:t>
            </a:r>
            <a:r>
              <a:rPr lang="nl-NL" sz="1400" dirty="0" smtClean="0">
                <a:solidFill>
                  <a:schemeClr val="tx1"/>
                </a:solidFill>
              </a:rPr>
              <a:t> engines</a:t>
            </a:r>
            <a:endParaRPr lang="nl-NL" sz="1400" dirty="0">
              <a:solidFill>
                <a:schemeClr val="tx1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6512670" y="5142465"/>
            <a:ext cx="1096524" cy="791934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 err="1" smtClean="0">
                <a:solidFill>
                  <a:schemeClr val="tx1"/>
                </a:solidFill>
              </a:rPr>
              <a:t>MVDs</a:t>
            </a:r>
            <a:r>
              <a:rPr lang="nl-NL" sz="1400" dirty="0" smtClean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nl-NL" sz="1400" dirty="0" smtClean="0">
                <a:solidFill>
                  <a:schemeClr val="tx1"/>
                </a:solidFill>
              </a:rPr>
              <a:t>(</a:t>
            </a:r>
            <a:r>
              <a:rPr lang="nl-NL" sz="1400" dirty="0" err="1" smtClean="0">
                <a:solidFill>
                  <a:schemeClr val="tx1"/>
                </a:solidFill>
              </a:rPr>
              <a:t>xml</a:t>
            </a:r>
            <a:r>
              <a:rPr lang="nl-NL" sz="1400" dirty="0" smtClean="0">
                <a:solidFill>
                  <a:schemeClr val="tx1"/>
                </a:solidFill>
              </a:rPr>
              <a:t>)</a:t>
            </a:r>
            <a:endParaRPr lang="nl-NL" sz="1400" dirty="0">
              <a:solidFill>
                <a:schemeClr val="tx1"/>
              </a:solidFill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1599406" y="2204864"/>
            <a:ext cx="1" cy="412053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8" idx="2"/>
            <a:endCxn id="10" idx="3"/>
          </p:cNvCxnSpPr>
          <p:nvPr/>
        </p:nvCxnSpPr>
        <p:spPr>
          <a:xfrm flipH="1">
            <a:off x="3707904" y="4329177"/>
            <a:ext cx="169457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6" idx="1"/>
            <a:endCxn id="9" idx="3"/>
          </p:cNvCxnSpPr>
          <p:nvPr/>
        </p:nvCxnSpPr>
        <p:spPr>
          <a:xfrm flipH="1" flipV="1">
            <a:off x="7541926" y="4326050"/>
            <a:ext cx="345508" cy="297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9" idx="1"/>
            <a:endCxn id="8" idx="6"/>
          </p:cNvCxnSpPr>
          <p:nvPr/>
        </p:nvCxnSpPr>
        <p:spPr>
          <a:xfrm flipH="1">
            <a:off x="6255329" y="4326050"/>
            <a:ext cx="311909" cy="31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0" idx="1"/>
          </p:cNvCxnSpPr>
          <p:nvPr/>
        </p:nvCxnSpPr>
        <p:spPr>
          <a:xfrm flipH="1" flipV="1">
            <a:off x="611560" y="4329023"/>
            <a:ext cx="1971820" cy="15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Curved Down Arrow 34"/>
          <p:cNvSpPr/>
          <p:nvPr/>
        </p:nvSpPr>
        <p:spPr>
          <a:xfrm>
            <a:off x="2881535" y="3567702"/>
            <a:ext cx="548262" cy="365508"/>
          </a:xfrm>
          <a:prstGeom prst="curvedDown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600" dirty="0">
              <a:solidFill>
                <a:schemeClr val="tx1"/>
              </a:solidFill>
            </a:endParaRPr>
          </a:p>
        </p:txBody>
      </p:sp>
      <p:cxnSp>
        <p:nvCxnSpPr>
          <p:cNvPr id="29" name="Elbow Connector 28"/>
          <p:cNvCxnSpPr>
            <a:stCxn id="13" idx="0"/>
            <a:endCxn id="9" idx="2"/>
          </p:cNvCxnSpPr>
          <p:nvPr/>
        </p:nvCxnSpPr>
        <p:spPr>
          <a:xfrm rot="16200000" flipV="1">
            <a:off x="6847533" y="4929066"/>
            <a:ext cx="420448" cy="6350"/>
          </a:xfrm>
          <a:prstGeom prst="bentConnector3">
            <a:avLst>
              <a:gd name="adj1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Curved Down Arrow 21"/>
          <p:cNvSpPr/>
          <p:nvPr/>
        </p:nvSpPr>
        <p:spPr>
          <a:xfrm rot="10800000">
            <a:off x="2310379" y="5950791"/>
            <a:ext cx="548262" cy="365508"/>
          </a:xfrm>
          <a:prstGeom prst="curvedDown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600" dirty="0">
              <a:solidFill>
                <a:schemeClr val="tx1"/>
              </a:solidFill>
            </a:endParaRPr>
          </a:p>
        </p:txBody>
      </p:sp>
      <p:cxnSp>
        <p:nvCxnSpPr>
          <p:cNvPr id="26" name="Elbow Connector 25"/>
          <p:cNvCxnSpPr>
            <a:stCxn id="30" idx="0"/>
          </p:cNvCxnSpPr>
          <p:nvPr/>
        </p:nvCxnSpPr>
        <p:spPr>
          <a:xfrm rot="16200000" flipV="1">
            <a:off x="4361333" y="4740011"/>
            <a:ext cx="828015" cy="6348"/>
          </a:xfrm>
          <a:prstGeom prst="bentConnector3">
            <a:avLst>
              <a:gd name="adj1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ounded Rectangle 29"/>
          <p:cNvSpPr/>
          <p:nvPr/>
        </p:nvSpPr>
        <p:spPr>
          <a:xfrm>
            <a:off x="4336956" y="5157192"/>
            <a:ext cx="883116" cy="785967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 smtClean="0">
                <a:solidFill>
                  <a:schemeClr val="tx1"/>
                </a:solidFill>
              </a:rPr>
              <a:t>Query engines</a:t>
            </a:r>
            <a:endParaRPr lang="nl-NL" sz="1400" dirty="0">
              <a:solidFill>
                <a:schemeClr val="tx1"/>
              </a:solidFill>
            </a:endParaRPr>
          </a:p>
        </p:txBody>
      </p:sp>
      <p:sp>
        <p:nvSpPr>
          <p:cNvPr id="34" name="Rounded Rectangle 33"/>
          <p:cNvSpPr/>
          <p:nvPr/>
        </p:nvSpPr>
        <p:spPr>
          <a:xfrm>
            <a:off x="5285607" y="5165208"/>
            <a:ext cx="1086593" cy="79193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 err="1" smtClean="0">
                <a:solidFill>
                  <a:schemeClr val="tx1"/>
                </a:solidFill>
              </a:rPr>
              <a:t>Compare</a:t>
            </a:r>
            <a:r>
              <a:rPr lang="nl-NL" sz="1400" dirty="0" smtClean="0">
                <a:solidFill>
                  <a:schemeClr val="tx1"/>
                </a:solidFill>
              </a:rPr>
              <a:t> </a:t>
            </a:r>
            <a:r>
              <a:rPr lang="nl-NL" sz="1400" dirty="0" err="1" smtClean="0">
                <a:solidFill>
                  <a:schemeClr val="tx1"/>
                </a:solidFill>
              </a:rPr>
              <a:t>algorithms</a:t>
            </a:r>
            <a:endParaRPr lang="nl-NL" sz="1400" dirty="0">
              <a:solidFill>
                <a:schemeClr val="tx1"/>
              </a:solidFill>
            </a:endParaRPr>
          </a:p>
        </p:txBody>
      </p:sp>
      <p:cxnSp>
        <p:nvCxnSpPr>
          <p:cNvPr id="39" name="Elbow Connector 38"/>
          <p:cNvCxnSpPr>
            <a:stCxn id="34" idx="0"/>
            <a:endCxn id="8" idx="4"/>
          </p:cNvCxnSpPr>
          <p:nvPr/>
        </p:nvCxnSpPr>
        <p:spPr>
          <a:xfrm rot="16200000" flipV="1">
            <a:off x="5608872" y="4945175"/>
            <a:ext cx="440064" cy="1"/>
          </a:xfrm>
          <a:prstGeom prst="bentConnector3">
            <a:avLst>
              <a:gd name="adj1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Elbow Connector 42"/>
          <p:cNvCxnSpPr>
            <a:stCxn id="44" idx="2"/>
            <a:endCxn id="8" idx="0"/>
          </p:cNvCxnSpPr>
          <p:nvPr/>
        </p:nvCxnSpPr>
        <p:spPr>
          <a:xfrm rot="16200000" flipH="1">
            <a:off x="5638599" y="3742905"/>
            <a:ext cx="374259" cy="6350"/>
          </a:xfrm>
          <a:prstGeom prst="bentConnector3">
            <a:avLst>
              <a:gd name="adj1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Rounded Rectangle 43"/>
          <p:cNvSpPr/>
          <p:nvPr/>
        </p:nvSpPr>
        <p:spPr>
          <a:xfrm>
            <a:off x="5304749" y="2868150"/>
            <a:ext cx="1035607" cy="690801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 err="1" smtClean="0">
                <a:solidFill>
                  <a:schemeClr val="tx1"/>
                </a:solidFill>
              </a:rPr>
              <a:t>Internal</a:t>
            </a:r>
            <a:r>
              <a:rPr lang="nl-NL" sz="1400" dirty="0" smtClean="0">
                <a:solidFill>
                  <a:schemeClr val="tx1"/>
                </a:solidFill>
              </a:rPr>
              <a:t> </a:t>
            </a:r>
            <a:r>
              <a:rPr lang="nl-NL" sz="1400" dirty="0" err="1" smtClean="0">
                <a:solidFill>
                  <a:schemeClr val="tx1"/>
                </a:solidFill>
              </a:rPr>
              <a:t>apps</a:t>
            </a:r>
            <a:endParaRPr lang="nl-NL" sz="1400" dirty="0">
              <a:solidFill>
                <a:schemeClr val="tx1"/>
              </a:solidFill>
            </a:endParaRPr>
          </a:p>
        </p:txBody>
      </p:sp>
      <p:sp>
        <p:nvSpPr>
          <p:cNvPr id="31" name="Rounded Rectangle 30"/>
          <p:cNvSpPr/>
          <p:nvPr/>
        </p:nvSpPr>
        <p:spPr>
          <a:xfrm>
            <a:off x="3896433" y="2616077"/>
            <a:ext cx="1035607" cy="690801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 smtClean="0">
                <a:solidFill>
                  <a:schemeClr val="tx1"/>
                </a:solidFill>
              </a:rPr>
              <a:t>Remote Services</a:t>
            </a:r>
            <a:endParaRPr lang="nl-NL" sz="1400" dirty="0">
              <a:solidFill>
                <a:schemeClr val="tx1"/>
              </a:solidFill>
            </a:endParaRPr>
          </a:p>
        </p:txBody>
      </p:sp>
      <p:cxnSp>
        <p:nvCxnSpPr>
          <p:cNvPr id="63" name="Elbow Connector 62"/>
          <p:cNvCxnSpPr>
            <a:stCxn id="12" idx="0"/>
          </p:cNvCxnSpPr>
          <p:nvPr/>
        </p:nvCxnSpPr>
        <p:spPr>
          <a:xfrm rot="16200000" flipV="1">
            <a:off x="3321091" y="4769959"/>
            <a:ext cx="422023" cy="368475"/>
          </a:xfrm>
          <a:prstGeom prst="bentConnector3">
            <a:avLst>
              <a:gd name="adj1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Elbow Connector 65"/>
          <p:cNvCxnSpPr>
            <a:stCxn id="11" idx="0"/>
          </p:cNvCxnSpPr>
          <p:nvPr/>
        </p:nvCxnSpPr>
        <p:spPr>
          <a:xfrm rot="5400000" flipH="1" flipV="1">
            <a:off x="2572906" y="4736748"/>
            <a:ext cx="426522" cy="403314"/>
          </a:xfrm>
          <a:prstGeom prst="bentConnector3">
            <a:avLst>
              <a:gd name="adj1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Elbow Connector 71"/>
          <p:cNvCxnSpPr>
            <a:stCxn id="31" idx="2"/>
          </p:cNvCxnSpPr>
          <p:nvPr/>
        </p:nvCxnSpPr>
        <p:spPr>
          <a:xfrm rot="16200000" flipH="1">
            <a:off x="3903087" y="3818027"/>
            <a:ext cx="1028651" cy="6351"/>
          </a:xfrm>
          <a:prstGeom prst="bentConnector3">
            <a:avLst>
              <a:gd name="adj1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>
            <a:stCxn id="31" idx="1"/>
          </p:cNvCxnSpPr>
          <p:nvPr/>
        </p:nvCxnSpPr>
        <p:spPr>
          <a:xfrm flipH="1" flipV="1">
            <a:off x="539552" y="2961477"/>
            <a:ext cx="3356881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 rot="16200000">
            <a:off x="-53498" y="4413518"/>
            <a:ext cx="3312366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600" dirty="0" err="1" smtClean="0"/>
              <a:t>ServiceInterfaces</a:t>
            </a:r>
            <a:r>
              <a:rPr lang="nl-NL" sz="1600" dirty="0" smtClean="0"/>
              <a:t>   </a:t>
            </a:r>
          </a:p>
          <a:p>
            <a:r>
              <a:rPr lang="nl-NL" sz="1600" dirty="0" smtClean="0"/>
              <a:t> </a:t>
            </a:r>
            <a:r>
              <a:rPr lang="nl-NL" sz="1100" dirty="0" smtClean="0"/>
              <a:t>(4 </a:t>
            </a:r>
            <a:r>
              <a:rPr lang="nl-NL" sz="1100" dirty="0" err="1" smtClean="0"/>
              <a:t>protocols</a:t>
            </a:r>
            <a:r>
              <a:rPr lang="nl-NL" sz="1100" dirty="0" smtClean="0"/>
              <a:t>)</a:t>
            </a:r>
          </a:p>
          <a:p>
            <a:r>
              <a:rPr lang="nl-NL" sz="1100" dirty="0" err="1" smtClean="0"/>
              <a:t>Including</a:t>
            </a:r>
            <a:r>
              <a:rPr lang="nl-NL" sz="1100" dirty="0" smtClean="0"/>
              <a:t> BIMSie standard</a:t>
            </a:r>
            <a:endParaRPr lang="nl-NL" sz="1100" dirty="0"/>
          </a:p>
        </p:txBody>
      </p:sp>
    </p:spTree>
    <p:extLst>
      <p:ext uri="{BB962C8B-B14F-4D97-AF65-F5344CB8AC3E}">
        <p14:creationId xmlns:p14="http://schemas.microsoft.com/office/powerpoint/2010/main" val="1557322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asis TNO tekstdia -">
  <a:themeElements>
    <a:clrScheme name="TNO">
      <a:dk1>
        <a:sysClr val="windowText" lastClr="000000"/>
      </a:dk1>
      <a:lt1>
        <a:sysClr val="window" lastClr="FFFFFF"/>
      </a:lt1>
      <a:dk2>
        <a:srgbClr val="649EC9"/>
      </a:dk2>
      <a:lt2>
        <a:srgbClr val="9C9C9E"/>
      </a:lt2>
      <a:accent1>
        <a:srgbClr val="ED8000"/>
      </a:accent1>
      <a:accent2>
        <a:srgbClr val="CB1325"/>
      </a:accent2>
      <a:accent3>
        <a:srgbClr val="FFCB00"/>
      </a:accent3>
      <a:accent4>
        <a:srgbClr val="649EC9"/>
      </a:accent4>
      <a:accent5>
        <a:srgbClr val="D6277A"/>
      </a:accent5>
      <a:accent6>
        <a:srgbClr val="93A800"/>
      </a:accent6>
      <a:hlink>
        <a:srgbClr val="9C9C9E"/>
      </a:hlink>
      <a:folHlink>
        <a:srgbClr val="5D5C60"/>
      </a:folHlink>
    </a:clrScheme>
    <a:fontScheme name="TNO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473</Words>
  <Application>Microsoft Office PowerPoint</Application>
  <PresentationFormat>On-screen Show (4:3)</PresentationFormat>
  <Paragraphs>125</Paragraphs>
  <Slides>32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3" baseType="lpstr">
      <vt:lpstr>Basis TNO tekstdia -</vt:lpstr>
      <vt:lpstr>BIMserver.org</vt:lpstr>
      <vt:lpstr>….and BIMserver.org is not a software ‘product’.</vt:lpstr>
      <vt:lpstr>PowerPoint Presentation</vt:lpstr>
      <vt:lpstr>Our philosophy</vt:lpstr>
      <vt:lpstr>PowerPoint Presentation</vt:lpstr>
      <vt:lpstr>Strategy:</vt:lpstr>
      <vt:lpstr>How a ‘platform’ looks….</vt:lpstr>
      <vt:lpstr>What BIMserver is….</vt:lpstr>
      <vt:lpstr>The plugin framework (example for ‘output’)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Some examples of tools that use BIMserver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And many more…</vt:lpstr>
      <vt:lpstr>So you might already be using BIMserver.org?!</vt:lpstr>
      <vt:lpstr>PowerPoint Presentation</vt:lpstr>
      <vt:lpstr>Join the growing number of people</vt:lpstr>
      <vt:lpstr>Stuff we are working on right now</vt:lpstr>
      <vt:lpstr>Join our mission!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BIMserver.org</dc:title>
  <dc:subject>an introduction</dc:subject>
  <dc:creator/>
  <cp:lastModifiedBy/>
  <cp:revision>1</cp:revision>
  <dcterms:created xsi:type="dcterms:W3CDTF">2012-06-28T10:30:15Z</dcterms:created>
  <dcterms:modified xsi:type="dcterms:W3CDTF">2013-04-05T05:42:11Z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Date">
    <vt:lpwstr>5-4-2013 7:24:04</vt:lpwstr>
  </property>
  <property fmtid="{D5CDD505-2E9C-101B-9397-08002B2CF9AE}" pid="3" name="Title">
    <vt:lpwstr>BIMserver.org</vt:lpwstr>
  </property>
  <property fmtid="{D5CDD505-2E9C-101B-9397-08002B2CF9AE}" pid="4" name="SubTitle">
    <vt:lpwstr>an introduction</vt:lpwstr>
  </property>
  <property fmtid="{D5CDD505-2E9C-101B-9397-08002B2CF9AE}" pid="5" name="Author">
    <vt:lpwstr>Léon van Berlo M.Sc.</vt:lpwstr>
  </property>
  <property fmtid="{D5CDD505-2E9C-101B-9397-08002B2CF9AE}" pid="6" name="ShowPages">
    <vt:lpwstr>False</vt:lpwstr>
  </property>
  <property fmtid="{D5CDD505-2E9C-101B-9397-08002B2CF9AE}" pid="7" name="ShowDate">
    <vt:lpwstr>False</vt:lpwstr>
  </property>
  <property fmtid="{D5CDD505-2E9C-101B-9397-08002B2CF9AE}" pid="8" name="SelectedPhoto">
    <vt:lpwstr>Gebouwde omgeving 3.jpg</vt:lpwstr>
  </property>
  <property fmtid="{D5CDD505-2E9C-101B-9397-08002B2CF9AE}" pid="9" name="DateText">
    <vt:lpwstr>June 27, 2012</vt:lpwstr>
  </property>
  <property fmtid="{D5CDD505-2E9C-101B-9397-08002B2CF9AE}" pid="10" name="Color">
    <vt:lpwstr>True</vt:lpwstr>
  </property>
  <property fmtid="{D5CDD505-2E9C-101B-9397-08002B2CF9AE}" pid="11" name="Grammar">
    <vt:lpwstr>0</vt:lpwstr>
  </property>
  <property fmtid="{D5CDD505-2E9C-101B-9397-08002B2CF9AE}" pid="12" name="FavoriteLink1Image">
    <vt:lpwstr>Nederland.jpg</vt:lpwstr>
  </property>
  <property fmtid="{D5CDD505-2E9C-101B-9397-08002B2CF9AE}" pid="13" name="FavoriteLink2Image">
    <vt:lpwstr>fabriek 1.jpg</vt:lpwstr>
  </property>
  <property fmtid="{D5CDD505-2E9C-101B-9397-08002B2CF9AE}" pid="14" name="FavoriteLink1Index">
    <vt:lpwstr>1</vt:lpwstr>
  </property>
  <property fmtid="{D5CDD505-2E9C-101B-9397-08002B2CF9AE}" pid="15" name="FavoriteLink2Index">
    <vt:lpwstr>1</vt:lpwstr>
  </property>
  <property fmtid="{D5CDD505-2E9C-101B-9397-08002B2CF9AE}" pid="16" name="CreationDate">
    <vt:lpwstr>27-6-2012 10:19:10</vt:lpwstr>
  </property>
  <property fmtid="{D5CDD505-2E9C-101B-9397-08002B2CF9AE}" pid="17" name="CreationBy">
    <vt:lpwstr>berlolahmv</vt:lpwstr>
  </property>
</Properties>
</file>